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7"/>
  </p:notesMasterIdLst>
  <p:sldIdLst>
    <p:sldId id="257" r:id="rId2"/>
    <p:sldId id="321" r:id="rId3"/>
    <p:sldId id="259" r:id="rId4"/>
    <p:sldId id="301" r:id="rId5"/>
    <p:sldId id="274" r:id="rId6"/>
    <p:sldId id="382" r:id="rId7"/>
    <p:sldId id="299" r:id="rId8"/>
    <p:sldId id="302" r:id="rId9"/>
    <p:sldId id="263" r:id="rId10"/>
    <p:sldId id="293" r:id="rId11"/>
    <p:sldId id="303" r:id="rId12"/>
    <p:sldId id="294" r:id="rId13"/>
    <p:sldId id="296" r:id="rId14"/>
    <p:sldId id="297" r:id="rId15"/>
    <p:sldId id="304" r:id="rId16"/>
    <p:sldId id="300" r:id="rId17"/>
    <p:sldId id="265" r:id="rId18"/>
    <p:sldId id="266" r:id="rId19"/>
    <p:sldId id="267" r:id="rId20"/>
    <p:sldId id="307" r:id="rId21"/>
    <p:sldId id="298" r:id="rId22"/>
    <p:sldId id="306" r:id="rId23"/>
    <p:sldId id="308" r:id="rId24"/>
    <p:sldId id="268" r:id="rId25"/>
    <p:sldId id="312" r:id="rId26"/>
    <p:sldId id="313" r:id="rId27"/>
    <p:sldId id="314" r:id="rId28"/>
    <p:sldId id="311" r:id="rId29"/>
    <p:sldId id="305" r:id="rId30"/>
    <p:sldId id="310" r:id="rId31"/>
    <p:sldId id="329" r:id="rId32"/>
    <p:sldId id="269" r:id="rId33"/>
    <p:sldId id="270" r:id="rId34"/>
    <p:sldId id="327" r:id="rId35"/>
    <p:sldId id="328" r:id="rId36"/>
    <p:sldId id="309" r:id="rId37"/>
    <p:sldId id="272" r:id="rId38"/>
    <p:sldId id="273" r:id="rId39"/>
    <p:sldId id="317" r:id="rId40"/>
    <p:sldId id="318" r:id="rId41"/>
    <p:sldId id="319" r:id="rId42"/>
    <p:sldId id="316" r:id="rId43"/>
    <p:sldId id="330" r:id="rId44"/>
    <p:sldId id="339" r:id="rId45"/>
    <p:sldId id="341" r:id="rId46"/>
    <p:sldId id="336" r:id="rId47"/>
    <p:sldId id="337" r:id="rId48"/>
    <p:sldId id="275" r:id="rId49"/>
    <p:sldId id="276" r:id="rId50"/>
    <p:sldId id="277" r:id="rId51"/>
    <p:sldId id="278" r:id="rId52"/>
    <p:sldId id="289" r:id="rId53"/>
    <p:sldId id="326" r:id="rId54"/>
    <p:sldId id="287" r:id="rId55"/>
    <p:sldId id="343" r:id="rId56"/>
    <p:sldId id="279" r:id="rId57"/>
    <p:sldId id="334" r:id="rId58"/>
    <p:sldId id="340" r:id="rId59"/>
    <p:sldId id="280" r:id="rId60"/>
    <p:sldId id="281" r:id="rId61"/>
    <p:sldId id="290" r:id="rId62"/>
    <p:sldId id="342" r:id="rId63"/>
    <p:sldId id="282" r:id="rId64"/>
    <p:sldId id="335" r:id="rId65"/>
    <p:sldId id="283" r:id="rId66"/>
    <p:sldId id="338" r:id="rId67"/>
    <p:sldId id="284" r:id="rId68"/>
    <p:sldId id="285" r:id="rId69"/>
    <p:sldId id="359" r:id="rId70"/>
    <p:sldId id="360" r:id="rId71"/>
    <p:sldId id="361" r:id="rId72"/>
    <p:sldId id="357" r:id="rId73"/>
    <p:sldId id="358" r:id="rId74"/>
    <p:sldId id="345" r:id="rId75"/>
    <p:sldId id="346" r:id="rId76"/>
    <p:sldId id="362" r:id="rId77"/>
    <p:sldId id="363" r:id="rId78"/>
    <p:sldId id="364" r:id="rId79"/>
    <p:sldId id="347" r:id="rId80"/>
    <p:sldId id="354" r:id="rId81"/>
    <p:sldId id="348" r:id="rId82"/>
    <p:sldId id="349" r:id="rId83"/>
    <p:sldId id="355" r:id="rId84"/>
    <p:sldId id="367" r:id="rId85"/>
    <p:sldId id="369" r:id="rId86"/>
    <p:sldId id="365" r:id="rId87"/>
    <p:sldId id="356" r:id="rId88"/>
    <p:sldId id="366" r:id="rId89"/>
    <p:sldId id="351" r:id="rId90"/>
    <p:sldId id="370" r:id="rId91"/>
    <p:sldId id="371" r:id="rId92"/>
    <p:sldId id="372" r:id="rId93"/>
    <p:sldId id="373" r:id="rId94"/>
    <p:sldId id="375" r:id="rId95"/>
    <p:sldId id="377" r:id="rId96"/>
    <p:sldId id="380" r:id="rId97"/>
    <p:sldId id="381" r:id="rId98"/>
    <p:sldId id="374" r:id="rId99"/>
    <p:sldId id="378" r:id="rId100"/>
    <p:sldId id="379" r:id="rId101"/>
    <p:sldId id="383" r:id="rId102"/>
    <p:sldId id="384" r:id="rId103"/>
    <p:sldId id="385" r:id="rId104"/>
    <p:sldId id="386" r:id="rId105"/>
    <p:sldId id="352" r:id="rId10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FF"/>
    <a:srgbClr val="FF3399"/>
    <a:srgbClr val="FF0000"/>
    <a:srgbClr val="8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7BF7C5-6F75-4BC9-A0CF-9B4DE6B429BA}" type="datetimeFigureOut">
              <a:rPr lang="en-US" smtClean="0"/>
              <a:pPr/>
              <a:t>11/26/2016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CEAF17-62F9-47AE-BA55-F51E0B31329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DCEAF17-62F9-47AE-BA55-F51E0B313290}"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81E914-F42C-4BB7-8125-A2EC2CD90F1C}" type="datetime1">
              <a:rPr lang="en-US" smtClean="0"/>
              <a:t>11/26/2016</a:t>
            </a:fld>
            <a:endParaRPr lang="en-US"/>
          </a:p>
        </p:txBody>
      </p:sp>
      <p:sp>
        <p:nvSpPr>
          <p:cNvPr id="5" name="Footer Placeholder 4"/>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47346-0D7D-451B-AEBB-E7216A4A86F2}" type="datetime1">
              <a:rPr lang="en-US" smtClean="0"/>
              <a:t>11/26/2016</a:t>
            </a:fld>
            <a:endParaRPr lang="en-US"/>
          </a:p>
        </p:txBody>
      </p:sp>
      <p:sp>
        <p:nvSpPr>
          <p:cNvPr id="5" name="Footer Placeholder 4"/>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A869BB-86EA-425F-BCBC-0E904E595C55}" type="datetime1">
              <a:rPr lang="en-US" smtClean="0"/>
              <a:t>11/26/2016</a:t>
            </a:fld>
            <a:endParaRPr lang="en-US"/>
          </a:p>
        </p:txBody>
      </p:sp>
      <p:sp>
        <p:nvSpPr>
          <p:cNvPr id="5" name="Footer Placeholder 4"/>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pPr>
              <a:defRPr/>
            </a:pPr>
            <a:fld id="{DBEC3C77-A0C2-4736-ABE6-B5223D7E30FF}" type="datetime1">
              <a:rPr lang="en-US" smtClean="0"/>
              <a:t>11/26/2016</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r>
              <a:rPr lang="en-US" smtClean="0"/>
              <a:t>Slides by Mrs. Pai for Sem 6 (2016-2017)</a:t>
            </a:r>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pPr>
              <a:defRPr/>
            </a:pPr>
            <a:fld id="{16BA475B-95C1-49F3-99E7-71A94CFD5A9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pPr>
              <a:defRPr/>
            </a:pPr>
            <a:fld id="{3B6B82BC-35D9-493C-BB48-886EEE7807C9}" type="datetime1">
              <a:rPr lang="en-US" smtClean="0"/>
              <a:t>11/26/2016</a:t>
            </a:fld>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pPr>
              <a:defRPr/>
            </a:pPr>
            <a:r>
              <a:rPr lang="en-US" smtClean="0"/>
              <a:t>Slides by Mrs. Pai for Sem 6 (2016-2017)</a:t>
            </a:r>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a:lvl1pPr>
          </a:lstStyle>
          <a:p>
            <a:pPr>
              <a:defRPr/>
            </a:pPr>
            <a:fld id="{4CA4DBB9-BB68-488C-880C-29DA7D17893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AD83E2-2E12-4399-8493-598C657BE8EC}" type="datetime1">
              <a:rPr lang="en-US" smtClean="0"/>
              <a:t>11/26/2016</a:t>
            </a:fld>
            <a:endParaRPr lang="en-US"/>
          </a:p>
        </p:txBody>
      </p:sp>
      <p:sp>
        <p:nvSpPr>
          <p:cNvPr id="5" name="Footer Placeholder 4"/>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B5C7AA-4CAA-45A6-8310-E3073FD0E612}" type="datetime1">
              <a:rPr lang="en-US" smtClean="0"/>
              <a:t>11/26/2016</a:t>
            </a:fld>
            <a:endParaRPr lang="en-US"/>
          </a:p>
        </p:txBody>
      </p:sp>
      <p:sp>
        <p:nvSpPr>
          <p:cNvPr id="5" name="Footer Placeholder 4"/>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28F196-B651-400F-A43E-E76908E01EC5}" type="datetime1">
              <a:rPr lang="en-US" smtClean="0"/>
              <a:t>11/26/2016</a:t>
            </a:fld>
            <a:endParaRPr lang="en-US"/>
          </a:p>
        </p:txBody>
      </p:sp>
      <p:sp>
        <p:nvSpPr>
          <p:cNvPr id="6" name="Footer Placeholder 5"/>
          <p:cNvSpPr>
            <a:spLocks noGrp="1"/>
          </p:cNvSpPr>
          <p:nvPr>
            <p:ph type="ftr" sz="quarter" idx="11"/>
          </p:nvPr>
        </p:nvSpPr>
        <p:spPr/>
        <p:txBody>
          <a:bodyPr/>
          <a:lstStyle/>
          <a:p>
            <a:r>
              <a:rPr lang="en-US" smtClean="0"/>
              <a:t>Slides by Mrs. Pai for Sem 6 (2016-2017)</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7EF19D-F91C-4F21-9B5A-FFC6EA995B36}" type="datetime1">
              <a:rPr lang="en-US" smtClean="0"/>
              <a:t>11/26/2016</a:t>
            </a:fld>
            <a:endParaRPr lang="en-US"/>
          </a:p>
        </p:txBody>
      </p:sp>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5E3E45-D4AF-41EE-8E82-43B528DDDF15}" type="datetime1">
              <a:rPr lang="en-US" smtClean="0"/>
              <a:t>11/26/2016</a:t>
            </a:fld>
            <a:endParaRPr lang="en-US"/>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4516AA-C6CA-4635-AB35-95A51A2894A0}" type="datetime1">
              <a:rPr lang="en-US" smtClean="0"/>
              <a:t>11/26/2016</a:t>
            </a:fld>
            <a:endParaRPr lang="en-US"/>
          </a:p>
        </p:txBody>
      </p:sp>
      <p:sp>
        <p:nvSpPr>
          <p:cNvPr id="3" name="Footer Placeholder 2"/>
          <p:cNvSpPr>
            <a:spLocks noGrp="1"/>
          </p:cNvSpPr>
          <p:nvPr>
            <p:ph type="ftr" sz="quarter" idx="11"/>
          </p:nvPr>
        </p:nvSpPr>
        <p:spPr/>
        <p:txBody>
          <a:bodyPr/>
          <a:lstStyle/>
          <a:p>
            <a:r>
              <a:rPr lang="en-US" smtClean="0"/>
              <a:t>Slides by Mrs. Pai for Sem 6 (2016-2017)</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72DD37-2451-4C43-B0E0-35A96C565E45}" type="datetime1">
              <a:rPr lang="en-US" smtClean="0"/>
              <a:t>11/26/2016</a:t>
            </a:fld>
            <a:endParaRPr lang="en-US"/>
          </a:p>
        </p:txBody>
      </p:sp>
      <p:sp>
        <p:nvSpPr>
          <p:cNvPr id="6" name="Footer Placeholder 5"/>
          <p:cNvSpPr>
            <a:spLocks noGrp="1"/>
          </p:cNvSpPr>
          <p:nvPr>
            <p:ph type="ftr" sz="quarter" idx="11"/>
          </p:nvPr>
        </p:nvSpPr>
        <p:spPr/>
        <p:txBody>
          <a:bodyPr/>
          <a:lstStyle/>
          <a:p>
            <a:r>
              <a:rPr lang="en-US" smtClean="0"/>
              <a:t>Slides by Mrs. Pai for Sem 6 (2016-2017)</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E19AC2-E79C-41DE-8685-A175C061A456}" type="datetime1">
              <a:rPr lang="en-US" smtClean="0"/>
              <a:t>11/26/2016</a:t>
            </a:fld>
            <a:endParaRPr lang="en-US"/>
          </a:p>
        </p:txBody>
      </p:sp>
      <p:sp>
        <p:nvSpPr>
          <p:cNvPr id="6" name="Footer Placeholder 5"/>
          <p:cNvSpPr>
            <a:spLocks noGrp="1"/>
          </p:cNvSpPr>
          <p:nvPr>
            <p:ph type="ftr" sz="quarter" idx="11"/>
          </p:nvPr>
        </p:nvSpPr>
        <p:spPr/>
        <p:txBody>
          <a:bodyPr/>
          <a:lstStyle/>
          <a:p>
            <a:r>
              <a:rPr lang="en-US" smtClean="0"/>
              <a:t>Slides by Mrs. Pai for Sem 6 (2016-2017)</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F071F-3034-499F-8149-5B3D9C80F1A3}" type="datetime1">
              <a:rPr lang="en-US" smtClean="0"/>
              <a:t>11/26/2016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Slides by Mrs. Pai for Sem 6 (2016-2017)</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7800" y="914400"/>
            <a:ext cx="6781800" cy="2286000"/>
          </a:xfrm>
          <a:ln w="19050">
            <a:solidFill>
              <a:schemeClr val="tx1"/>
            </a:solidFill>
          </a:ln>
        </p:spPr>
        <p:txBody>
          <a:bodyPr>
            <a:normAutofit fontScale="90000"/>
          </a:bodyPr>
          <a:lstStyle/>
          <a:p>
            <a:pPr eaLnBrk="1" fontAlgn="auto" hangingPunct="1">
              <a:spcAft>
                <a:spcPts val="0"/>
              </a:spcAft>
              <a:defRPr/>
            </a:pP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Programming </a:t>
            </a:r>
            <a:r>
              <a:rPr lang="en-US" dirty="0">
                <a:solidFill>
                  <a:srgbClr val="FF0000"/>
                </a:solidFill>
              </a:rPr>
              <a:t>with C</a:t>
            </a:r>
            <a:r>
              <a:rPr lang="en-US" baseline="30000" dirty="0">
                <a:solidFill>
                  <a:srgbClr val="FF0000"/>
                </a:solidFill>
              </a:rPr>
              <a:t>++</a:t>
            </a:r>
            <a:r>
              <a:rPr lang="en-US" dirty="0">
                <a:solidFill>
                  <a:srgbClr val="FF0000"/>
                </a:solidFill>
              </a:rPr>
              <a:t/>
            </a:r>
            <a:br>
              <a:rPr lang="en-US" dirty="0">
                <a:solidFill>
                  <a:srgbClr val="FF0000"/>
                </a:solidFill>
              </a:rPr>
            </a:br>
            <a:r>
              <a:rPr lang="en-US" dirty="0">
                <a:solidFill>
                  <a:srgbClr val="FF0000"/>
                </a:solidFill>
              </a:rPr>
              <a:t> </a:t>
            </a:r>
            <a:r>
              <a:rPr lang="en-US" dirty="0">
                <a:solidFill>
                  <a:srgbClr val="00B0F0"/>
                </a:solidFill>
              </a:rPr>
              <a:t>A presentation by Pratibha </a:t>
            </a:r>
            <a:r>
              <a:rPr lang="en-US" dirty="0" smtClean="0">
                <a:solidFill>
                  <a:srgbClr val="00B0F0"/>
                </a:solidFill>
              </a:rPr>
              <a:t>Pai</a:t>
            </a:r>
            <a:br>
              <a:rPr lang="en-US" dirty="0" smtClean="0">
                <a:solidFill>
                  <a:srgbClr val="00B0F0"/>
                </a:solidFill>
              </a:rPr>
            </a:br>
            <a:r>
              <a:rPr lang="en-US" dirty="0" smtClean="0">
                <a:solidFill>
                  <a:srgbClr val="00B0F0"/>
                </a:solidFill>
              </a:rPr>
              <a:t> Department of PHYSICS</a:t>
            </a:r>
            <a:br>
              <a:rPr lang="en-US" dirty="0" smtClean="0">
                <a:solidFill>
                  <a:srgbClr val="00B0F0"/>
                </a:solidFill>
              </a:rPr>
            </a:br>
            <a:r>
              <a:rPr lang="en-US" sz="3600" dirty="0" smtClean="0">
                <a:solidFill>
                  <a:srgbClr val="00B0F0"/>
                </a:solidFill>
              </a:rPr>
              <a:t>SIES College, </a:t>
            </a:r>
            <a:r>
              <a:rPr lang="en-US" sz="3600" dirty="0" err="1" smtClean="0">
                <a:solidFill>
                  <a:srgbClr val="00B0F0"/>
                </a:solidFill>
              </a:rPr>
              <a:t>Sion</a:t>
            </a:r>
            <a:r>
              <a:rPr lang="en-US" sz="3600" dirty="0" smtClean="0">
                <a:solidFill>
                  <a:srgbClr val="00B0F0"/>
                </a:solidFill>
              </a:rPr>
              <a:t>(west)</a:t>
            </a:r>
            <a:r>
              <a:rPr lang="en-US" dirty="0" smtClean="0">
                <a:solidFill>
                  <a:srgbClr val="00B0F0"/>
                </a:solidFill>
              </a:rPr>
              <a:t/>
            </a:r>
            <a:br>
              <a:rPr lang="en-US" dirty="0" smtClean="0">
                <a:solidFill>
                  <a:srgbClr val="00B0F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5123" name="Rectangle 3"/>
          <p:cNvSpPr>
            <a:spLocks noGrp="1" noChangeArrowheads="1"/>
          </p:cNvSpPr>
          <p:nvPr>
            <p:ph type="subTitle" idx="1"/>
          </p:nvPr>
        </p:nvSpPr>
        <p:spPr>
          <a:xfrm>
            <a:off x="1447800" y="3886200"/>
            <a:ext cx="6781800" cy="2362200"/>
          </a:xfrm>
          <a:ln/>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eaLnBrk="1" fontAlgn="auto" hangingPunct="1">
              <a:lnSpc>
                <a:spcPct val="80000"/>
              </a:lnSpc>
              <a:spcAft>
                <a:spcPts val="0"/>
              </a:spcAft>
              <a:buFont typeface="Wingdings"/>
              <a:buNone/>
              <a:defRPr/>
            </a:pPr>
            <a:endParaRPr lang="en-US" dirty="0" smtClean="0">
              <a:solidFill>
                <a:srgbClr val="0000FF"/>
              </a:solidFill>
            </a:endParaRPr>
          </a:p>
          <a:p>
            <a:pPr eaLnBrk="1" fontAlgn="auto" hangingPunct="1">
              <a:lnSpc>
                <a:spcPct val="80000"/>
              </a:lnSpc>
              <a:spcAft>
                <a:spcPts val="0"/>
              </a:spcAft>
              <a:buFont typeface="Wingdings"/>
              <a:buNone/>
              <a:defRPr/>
            </a:pPr>
            <a:endParaRPr lang="en-US" dirty="0" smtClean="0">
              <a:solidFill>
                <a:srgbClr val="0000FF"/>
              </a:solidFill>
            </a:endParaRPr>
          </a:p>
          <a:p>
            <a:pPr eaLnBrk="1" fontAlgn="auto" hangingPunct="1">
              <a:lnSpc>
                <a:spcPct val="80000"/>
              </a:lnSpc>
              <a:spcAft>
                <a:spcPts val="0"/>
              </a:spcAft>
              <a:buFont typeface="Wingdings"/>
              <a:buNone/>
              <a:defRPr/>
            </a:pPr>
            <a:endParaRPr lang="en-US" dirty="0" smtClean="0">
              <a:solidFill>
                <a:schemeClr val="accent2">
                  <a:lumMod val="20000"/>
                  <a:lumOff val="80000"/>
                </a:schemeClr>
              </a:solidFill>
            </a:endParaRPr>
          </a:p>
          <a:p>
            <a:pPr eaLnBrk="1" fontAlgn="auto" hangingPunct="1">
              <a:lnSpc>
                <a:spcPct val="80000"/>
              </a:lnSpc>
              <a:spcAft>
                <a:spcPts val="0"/>
              </a:spcAft>
              <a:buFont typeface="Wingdings"/>
              <a:buNone/>
              <a:defRPr/>
            </a:pPr>
            <a:endParaRPr lang="en-US" sz="4500" dirty="0" smtClean="0">
              <a:solidFill>
                <a:schemeClr val="accent2">
                  <a:lumMod val="20000"/>
                  <a:lumOff val="80000"/>
                </a:schemeClr>
              </a:solidFill>
            </a:endParaRPr>
          </a:p>
          <a:p>
            <a:pPr eaLnBrk="1" fontAlgn="auto" hangingPunct="1">
              <a:lnSpc>
                <a:spcPct val="80000"/>
              </a:lnSpc>
              <a:spcAft>
                <a:spcPts val="0"/>
              </a:spcAft>
              <a:buFont typeface="Wingdings"/>
              <a:buNone/>
              <a:defRPr/>
            </a:pPr>
            <a:r>
              <a:rPr lang="en-US" sz="9600" b="1" dirty="0" smtClean="0">
                <a:solidFill>
                  <a:srgbClr val="FF0000"/>
                </a:solidFill>
              </a:rPr>
              <a:t>UNIT  4</a:t>
            </a:r>
            <a:endParaRPr lang="en-US" sz="9600" b="1" dirty="0">
              <a:solidFill>
                <a:srgbClr val="FF0000"/>
              </a:solidFill>
            </a:endParaRPr>
          </a:p>
          <a:p>
            <a:pPr eaLnBrk="1" fontAlgn="auto" hangingPunct="1">
              <a:lnSpc>
                <a:spcPct val="80000"/>
              </a:lnSpc>
              <a:spcAft>
                <a:spcPts val="0"/>
              </a:spcAft>
              <a:buFont typeface="Wingdings"/>
              <a:buNone/>
              <a:defRPr/>
            </a:pPr>
            <a:endParaRPr lang="en-US" sz="9600" b="1" dirty="0">
              <a:solidFill>
                <a:srgbClr val="FF00FF"/>
              </a:solidFill>
            </a:endParaRPr>
          </a:p>
          <a:p>
            <a:pPr eaLnBrk="1" fontAlgn="auto" hangingPunct="1">
              <a:lnSpc>
                <a:spcPct val="80000"/>
              </a:lnSpc>
              <a:spcAft>
                <a:spcPts val="0"/>
              </a:spcAft>
              <a:buFont typeface="Wingdings"/>
              <a:buNone/>
              <a:defRPr/>
            </a:pPr>
            <a:r>
              <a:rPr lang="en-US" sz="9600" b="1" dirty="0">
                <a:solidFill>
                  <a:srgbClr val="FF00FF"/>
                </a:solidFill>
              </a:rPr>
              <a:t>ELECTRONIC </a:t>
            </a:r>
            <a:r>
              <a:rPr lang="en-US" sz="9600" b="1" dirty="0" smtClean="0">
                <a:solidFill>
                  <a:srgbClr val="FF00FF"/>
                </a:solidFill>
              </a:rPr>
              <a:t>INSTRUMENTATION</a:t>
            </a:r>
          </a:p>
          <a:p>
            <a:pPr eaLnBrk="1" fontAlgn="auto" hangingPunct="1">
              <a:lnSpc>
                <a:spcPct val="80000"/>
              </a:lnSpc>
              <a:spcAft>
                <a:spcPts val="0"/>
              </a:spcAft>
              <a:buFont typeface="Wingdings"/>
              <a:buNone/>
              <a:defRPr/>
            </a:pPr>
            <a:r>
              <a:rPr lang="en-US" sz="9600" b="1" dirty="0" smtClean="0">
                <a:solidFill>
                  <a:srgbClr val="FF00FF"/>
                </a:solidFill>
              </a:rPr>
              <a:t>SEMESTER  6</a:t>
            </a:r>
            <a:endParaRPr lang="en-US" sz="9600" b="1" dirty="0">
              <a:solidFill>
                <a:srgbClr val="FF00FF"/>
              </a:solidFill>
            </a:endParaRPr>
          </a:p>
          <a:p>
            <a:pPr eaLnBrk="1" fontAlgn="auto" hangingPunct="1">
              <a:lnSpc>
                <a:spcPct val="80000"/>
              </a:lnSpc>
              <a:spcAft>
                <a:spcPts val="0"/>
              </a:spcAft>
              <a:buFont typeface="Wingdings"/>
              <a:buNone/>
              <a:defRPr/>
            </a:pPr>
            <a:endParaRPr lang="en-US" sz="9600" b="1" dirty="0"/>
          </a:p>
          <a:p>
            <a:pPr eaLnBrk="1" fontAlgn="auto" hangingPunct="1">
              <a:lnSpc>
                <a:spcPct val="80000"/>
              </a:lnSpc>
              <a:spcAft>
                <a:spcPts val="0"/>
              </a:spcAft>
              <a:buFont typeface="Wingdings"/>
              <a:buNone/>
              <a:defRPr/>
            </a:pPr>
            <a:r>
              <a:rPr lang="en-US" sz="9600" b="1" dirty="0"/>
              <a:t>T Y </a:t>
            </a:r>
            <a:r>
              <a:rPr lang="en-US" sz="9600" b="1" dirty="0" err="1" smtClean="0"/>
              <a:t>B.Sc</a:t>
            </a:r>
            <a:r>
              <a:rPr lang="en-US" sz="9600" b="1" dirty="0" smtClean="0"/>
              <a:t>(2016-2017)</a:t>
            </a:r>
            <a:endParaRPr lang="en-US" sz="9600" b="1" dirty="0"/>
          </a:p>
          <a:p>
            <a:pPr eaLnBrk="1" fontAlgn="auto" hangingPunct="1">
              <a:lnSpc>
                <a:spcPct val="80000"/>
              </a:lnSpc>
              <a:spcAft>
                <a:spcPts val="0"/>
              </a:spcAft>
              <a:buFont typeface="Wingdings"/>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3">
                                            <p:bg/>
                                          </p:spTgt>
                                        </p:tgtEl>
                                        <p:attrNameLst>
                                          <p:attrName>style.visibility</p:attrName>
                                        </p:attrNameLst>
                                      </p:cBhvr>
                                      <p:to>
                                        <p:strVal val="visible"/>
                                      </p:to>
                                    </p:set>
                                    <p:animEffect transition="in" filter="fade">
                                      <p:cBhvr>
                                        <p:cTn id="12" dur="2000"/>
                                        <p:tgtEl>
                                          <p:spTgt spid="512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3">
                                            <p:txEl>
                                              <p:pRg st="4" end="4"/>
                                            </p:txEl>
                                          </p:spTgt>
                                        </p:tgtEl>
                                        <p:attrNameLst>
                                          <p:attrName>style.visibility</p:attrName>
                                        </p:attrNameLst>
                                      </p:cBhvr>
                                      <p:to>
                                        <p:strVal val="visible"/>
                                      </p:to>
                                    </p:set>
                                    <p:animEffect transition="in" filter="fade">
                                      <p:cBhvr>
                                        <p:cTn id="17" dur="2000"/>
                                        <p:tgtEl>
                                          <p:spTgt spid="512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3">
                                            <p:txEl>
                                              <p:pRg st="6" end="6"/>
                                            </p:txEl>
                                          </p:spTgt>
                                        </p:tgtEl>
                                        <p:attrNameLst>
                                          <p:attrName>style.visibility</p:attrName>
                                        </p:attrNameLst>
                                      </p:cBhvr>
                                      <p:to>
                                        <p:strVal val="visible"/>
                                      </p:to>
                                    </p:set>
                                    <p:animEffect transition="in" filter="fade">
                                      <p:cBhvr>
                                        <p:cTn id="22" dur="2000"/>
                                        <p:tgtEl>
                                          <p:spTgt spid="512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3">
                                            <p:txEl>
                                              <p:pRg st="7" end="7"/>
                                            </p:txEl>
                                          </p:spTgt>
                                        </p:tgtEl>
                                        <p:attrNameLst>
                                          <p:attrName>style.visibility</p:attrName>
                                        </p:attrNameLst>
                                      </p:cBhvr>
                                      <p:to>
                                        <p:strVal val="visible"/>
                                      </p:to>
                                    </p:set>
                                    <p:animEffect transition="in" filter="fade">
                                      <p:cBhvr>
                                        <p:cTn id="27" dur="2000"/>
                                        <p:tgtEl>
                                          <p:spTgt spid="512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123">
                                            <p:txEl>
                                              <p:pRg st="9" end="9"/>
                                            </p:txEl>
                                          </p:spTgt>
                                        </p:tgtEl>
                                        <p:attrNameLst>
                                          <p:attrName>style.visibility</p:attrName>
                                        </p:attrNameLst>
                                      </p:cBhvr>
                                      <p:to>
                                        <p:strVal val="visible"/>
                                      </p:to>
                                    </p:set>
                                    <p:animEffect transition="in" filter="fade">
                                      <p:cBhvr>
                                        <p:cTn id="32" dur="2000"/>
                                        <p:tgtEl>
                                          <p:spTgt spid="51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b="1" dirty="0" smtClean="0">
                <a:solidFill>
                  <a:srgbClr val="FF0066"/>
                </a:solidFill>
              </a:rPr>
              <a:t>Summary: Comments</a:t>
            </a:r>
          </a:p>
        </p:txBody>
      </p:sp>
      <p:sp>
        <p:nvSpPr>
          <p:cNvPr id="4099" name="Content Placeholder 2"/>
          <p:cNvSpPr>
            <a:spLocks noGrp="1"/>
          </p:cNvSpPr>
          <p:nvPr>
            <p:ph idx="1"/>
          </p:nvPr>
        </p:nvSpPr>
        <p:spPr>
          <a:xfrm>
            <a:off x="457200" y="1371600"/>
            <a:ext cx="8229600" cy="4754563"/>
          </a:xfrm>
        </p:spPr>
        <p:txBody>
          <a:bodyPr>
            <a:normAutofit fontScale="70000" lnSpcReduction="20000"/>
          </a:bodyPr>
          <a:lstStyle/>
          <a:p>
            <a:pPr algn="just" eaLnBrk="1" hangingPunct="1">
              <a:lnSpc>
                <a:spcPct val="170000"/>
              </a:lnSpc>
            </a:pPr>
            <a:r>
              <a:rPr lang="en-US" b="1" dirty="0" smtClean="0"/>
              <a:t>Lines </a:t>
            </a:r>
            <a:r>
              <a:rPr lang="en-US" b="1" dirty="0" smtClean="0">
                <a:solidFill>
                  <a:srgbClr val="FF0000"/>
                </a:solidFill>
              </a:rPr>
              <a:t>beginning with //</a:t>
            </a:r>
            <a:r>
              <a:rPr lang="en-US" b="1" dirty="0" smtClean="0"/>
              <a:t> indicate that remainder of that line is a comment. </a:t>
            </a:r>
            <a:r>
              <a:rPr lang="en-US" b="1" dirty="0" smtClean="0">
                <a:solidFill>
                  <a:srgbClr val="FF0000"/>
                </a:solidFill>
              </a:rPr>
              <a:t>There is no closing.</a:t>
            </a:r>
          </a:p>
          <a:p>
            <a:pPr algn="just">
              <a:lnSpc>
                <a:spcPct val="170000"/>
              </a:lnSpc>
            </a:pPr>
            <a:r>
              <a:rPr lang="en-US" b="1" dirty="0" smtClean="0"/>
              <a:t>Single line comments.</a:t>
            </a:r>
          </a:p>
          <a:p>
            <a:pPr lvl="0" algn="just">
              <a:lnSpc>
                <a:spcPct val="170000"/>
              </a:lnSpc>
            </a:pPr>
            <a:r>
              <a:rPr lang="en-US" sz="3100" b="1" dirty="0" smtClean="0"/>
              <a:t>If the comment goes to the next line</a:t>
            </a:r>
            <a:r>
              <a:rPr lang="en-US" dirty="0" smtClean="0"/>
              <a:t>, </a:t>
            </a:r>
            <a:r>
              <a:rPr lang="en-US" b="1" dirty="0" smtClean="0">
                <a:solidFill>
                  <a:srgbClr val="FF0066"/>
                </a:solidFill>
              </a:rPr>
              <a:t>// </a:t>
            </a:r>
            <a:r>
              <a:rPr lang="en-US" sz="3100" b="1" dirty="0" smtClean="0"/>
              <a:t>is used again.</a:t>
            </a:r>
          </a:p>
          <a:p>
            <a:pPr algn="just">
              <a:lnSpc>
                <a:spcPct val="170000"/>
              </a:lnSpc>
            </a:pPr>
            <a:r>
              <a:rPr lang="en-US" b="1" dirty="0" smtClean="0"/>
              <a:t>A comment may start anywhere in the line and in the program.</a:t>
            </a:r>
          </a:p>
          <a:p>
            <a:pPr algn="just">
              <a:lnSpc>
                <a:spcPct val="170000"/>
              </a:lnSpc>
            </a:pPr>
            <a:r>
              <a:rPr lang="en-US" b="1" dirty="0" smtClean="0"/>
              <a:t>Lines beginning with </a:t>
            </a:r>
            <a:r>
              <a:rPr lang="en-US" b="1" dirty="0" smtClean="0">
                <a:solidFill>
                  <a:srgbClr val="FF0000"/>
                </a:solidFill>
              </a:rPr>
              <a:t> /*  </a:t>
            </a:r>
            <a:r>
              <a:rPr lang="en-US" b="1" dirty="0" smtClean="0"/>
              <a:t>and ending with  </a:t>
            </a:r>
            <a:r>
              <a:rPr lang="en-US" b="1" dirty="0" smtClean="0">
                <a:solidFill>
                  <a:srgbClr val="FF0000"/>
                </a:solidFill>
              </a:rPr>
              <a:t>*/</a:t>
            </a:r>
            <a:r>
              <a:rPr lang="en-US" b="1" dirty="0" smtClean="0"/>
              <a:t> are multiple line comments used in C.</a:t>
            </a:r>
            <a:endParaRPr lang="en-US" dirty="0" smtClean="0"/>
          </a:p>
          <a:p>
            <a:pPr algn="just" eaLnBrk="1" hangingPunct="1"/>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a:r>
            <a:br>
              <a:rPr lang="en-US" dirty="0" smtClean="0"/>
            </a:br>
            <a:r>
              <a:rPr lang="en-US" u="sng" dirty="0" smtClean="0"/>
              <a:t>answers</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lstStyle/>
          <a:p>
            <a:pPr marL="457200" indent="-457200">
              <a:buAutoNum type="arabicPeriod"/>
            </a:pPr>
            <a:endParaRPr lang="en-US" sz="2400" dirty="0" smtClean="0"/>
          </a:p>
          <a:p>
            <a:pPr marL="457200" indent="-457200">
              <a:buAutoNum type="arabicPeriod"/>
            </a:pPr>
            <a:r>
              <a:rPr lang="en-US" sz="2400" dirty="0" smtClean="0"/>
              <a:t>Function declared is void, but returning a value,  </a:t>
            </a:r>
            <a:r>
              <a:rPr lang="en-US" sz="2400" dirty="0" err="1" smtClean="0"/>
              <a:t>int</a:t>
            </a:r>
            <a:r>
              <a:rPr lang="en-US" sz="2400" dirty="0" smtClean="0"/>
              <a:t> must be for all variables</a:t>
            </a:r>
          </a:p>
          <a:p>
            <a:pPr marL="457200" indent="-457200">
              <a:buFont typeface="Arial" pitchFamily="34" charset="0"/>
              <a:buAutoNum type="arabicPeriod"/>
            </a:pPr>
            <a:r>
              <a:rPr lang="en-US" sz="2400" dirty="0" smtClean="0"/>
              <a:t>average=( x + y + z)/3.0;</a:t>
            </a:r>
          </a:p>
          <a:p>
            <a:pPr marL="457200" indent="-457200">
              <a:buAutoNum type="arabicPeriod"/>
            </a:pPr>
            <a:r>
              <a:rPr lang="en-US" sz="2400" dirty="0" smtClean="0"/>
              <a:t> Function declared is void, but returning a value, default value for breadth too.</a:t>
            </a:r>
          </a:p>
          <a:p>
            <a:pPr marL="457200" indent="-457200">
              <a:buAutoNum type="arabicPeriod"/>
            </a:pPr>
            <a:r>
              <a:rPr lang="en-US" sz="2400" dirty="0" smtClean="0"/>
              <a:t>Should be &amp;read and not read&amp;.</a:t>
            </a:r>
          </a:p>
          <a:p>
            <a:pPr marL="457200" indent="-457200">
              <a:buAutoNum type="arabicPeriod"/>
            </a:pPr>
            <a:r>
              <a:rPr lang="en-US" sz="2400" dirty="0" smtClean="0"/>
              <a:t>True</a:t>
            </a:r>
          </a:p>
          <a:p>
            <a:pPr marL="457200" indent="-457200">
              <a:buAutoNum type="arabicPeriod"/>
            </a:pPr>
            <a:r>
              <a:rPr lang="en-US" sz="2400" dirty="0" smtClean="0"/>
              <a:t>True</a:t>
            </a:r>
          </a:p>
          <a:p>
            <a:pPr marL="457200" indent="-457200">
              <a:buAutoNum type="arabicPeriod"/>
            </a:pPr>
            <a:r>
              <a:rPr lang="en-US" sz="2400" dirty="0" smtClean="0"/>
              <a:t>Value</a:t>
            </a:r>
          </a:p>
          <a:p>
            <a:pPr marL="457200" indent="-457200">
              <a:buAutoNum type="arabicPeriod"/>
            </a:pPr>
            <a:r>
              <a:rPr lang="en-US" sz="2400" dirty="0" smtClean="0"/>
              <a:t>return;</a:t>
            </a:r>
          </a:p>
          <a:p>
            <a:pPr marL="457200" indent="-457200">
              <a:buAutoNum type="arabicPeriod"/>
            </a:pPr>
            <a:endParaRPr lang="en-US" sz="2400" dirty="0" smtClean="0"/>
          </a:p>
          <a:p>
            <a:pPr marL="457200" indent="-457200">
              <a:buAutoNum type="arabicPeriod"/>
            </a:pPr>
            <a:endParaRPr lang="en-US" sz="2400" dirty="0" smtClean="0"/>
          </a:p>
          <a:p>
            <a:pPr marL="457200" indent="-457200">
              <a:buAutoNum type="arabicPeriod"/>
            </a:pPr>
            <a:endParaRPr lang="en-US" sz="2400"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u="sng" dirty="0" smtClean="0"/>
              <a:t>Procedure Oriented Programming (POP)</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Procedural languages:</a:t>
            </a:r>
            <a:r>
              <a:rPr lang="en-US" dirty="0" smtClean="0"/>
              <a:t> </a:t>
            </a:r>
          </a:p>
          <a:p>
            <a:pPr>
              <a:buNone/>
            </a:pPr>
            <a:r>
              <a:rPr lang="en-US" dirty="0" smtClean="0"/>
              <a:t>	  </a:t>
            </a:r>
            <a:r>
              <a:rPr lang="en-US" sz="2400" dirty="0" smtClean="0"/>
              <a:t>BASIC :Beginner’s All-purpose Symbolic Instruction Code</a:t>
            </a:r>
          </a:p>
          <a:p>
            <a:pPr>
              <a:buNone/>
            </a:pPr>
            <a:r>
              <a:rPr lang="en-US" dirty="0" smtClean="0"/>
              <a:t>      </a:t>
            </a:r>
            <a:r>
              <a:rPr lang="en-US" sz="2400" dirty="0" smtClean="0"/>
              <a:t>FORTRAN: Formula Translation</a:t>
            </a:r>
            <a:endParaRPr lang="en-US" dirty="0" smtClean="0"/>
          </a:p>
          <a:p>
            <a:pPr>
              <a:buNone/>
            </a:pPr>
            <a:r>
              <a:rPr lang="en-US" dirty="0" smtClean="0"/>
              <a:t>      </a:t>
            </a:r>
            <a:r>
              <a:rPr lang="en-US" sz="2400" dirty="0" smtClean="0"/>
              <a:t>COBOL : Common Business oriented language</a:t>
            </a:r>
            <a:endParaRPr lang="en-US" dirty="0" smtClean="0"/>
          </a:p>
          <a:p>
            <a:pPr>
              <a:buNone/>
            </a:pPr>
            <a:r>
              <a:rPr lang="en-US" dirty="0" smtClean="0"/>
              <a:t>      </a:t>
            </a:r>
            <a:r>
              <a:rPr lang="en-US" sz="2400" dirty="0" smtClean="0"/>
              <a:t>Pascal , C …..</a:t>
            </a:r>
          </a:p>
          <a:p>
            <a:pPr indent="166688"/>
            <a:r>
              <a:rPr lang="en-US" dirty="0" smtClean="0">
                <a:solidFill>
                  <a:srgbClr val="0000FF"/>
                </a:solidFill>
              </a:rPr>
              <a:t>Problem  viewed as sequence of  things.</a:t>
            </a:r>
          </a:p>
          <a:p>
            <a:pPr indent="166688"/>
            <a:r>
              <a:rPr lang="en-US" i="1" dirty="0" smtClean="0">
                <a:solidFill>
                  <a:srgbClr val="FF0000"/>
                </a:solidFill>
              </a:rPr>
              <a:t>Each statement in the language tells the  computer to  do something.</a:t>
            </a:r>
            <a:r>
              <a:rPr lang="en-US" i="1" dirty="0" smtClean="0">
                <a:solidFill>
                  <a:srgbClr val="FF0000"/>
                </a:solidFill>
                <a:effectLst>
                  <a:outerShdw blurRad="38100" dist="38100" dir="2700000" algn="tl">
                    <a:srgbClr val="000000"/>
                  </a:outerShdw>
                </a:effectLst>
              </a:rPr>
              <a:t> </a:t>
            </a:r>
          </a:p>
          <a:p>
            <a:pPr indent="166688"/>
            <a:r>
              <a:rPr lang="en-US" i="1" dirty="0" smtClean="0">
                <a:solidFill>
                  <a:srgbClr val="0000FF"/>
                </a:solidFill>
              </a:rPr>
              <a:t>List of instructions.</a:t>
            </a: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102</a:t>
            </a:fld>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u="sng" dirty="0" smtClean="0"/>
              <a:t>Object oriented Programming(OOP)</a:t>
            </a:r>
            <a:br>
              <a:rPr lang="en-US" u="sng" dirty="0" smtClean="0"/>
            </a:b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a:lnSpc>
                <a:spcPct val="170000"/>
              </a:lnSpc>
            </a:pPr>
            <a:r>
              <a:rPr lang="en-US" dirty="0" smtClean="0">
                <a:solidFill>
                  <a:srgbClr val="FF0066"/>
                </a:solidFill>
              </a:rPr>
              <a:t>Emphasis is on doing things (algorithms)</a:t>
            </a:r>
          </a:p>
          <a:p>
            <a:pPr>
              <a:lnSpc>
                <a:spcPct val="170000"/>
              </a:lnSpc>
            </a:pPr>
            <a:r>
              <a:rPr lang="en-US" dirty="0" smtClean="0">
                <a:solidFill>
                  <a:schemeClr val="tx2">
                    <a:lumMod val="75000"/>
                  </a:schemeClr>
                </a:solidFill>
              </a:rPr>
              <a:t>Large programs are divided into small programs    known     as  functions.</a:t>
            </a:r>
          </a:p>
          <a:p>
            <a:pPr>
              <a:lnSpc>
                <a:spcPct val="170000"/>
              </a:lnSpc>
            </a:pPr>
            <a:r>
              <a:rPr lang="en-US" dirty="0" smtClean="0">
                <a:solidFill>
                  <a:srgbClr val="FF0066"/>
                </a:solidFill>
              </a:rPr>
              <a:t>Most of the functions share global data</a:t>
            </a:r>
            <a:r>
              <a:rPr lang="en-US" dirty="0" smtClean="0">
                <a:cs typeface="Times New Roman" pitchFamily="18" charset="0"/>
              </a:rPr>
              <a:t>. </a:t>
            </a:r>
            <a:r>
              <a:rPr lang="en-US" dirty="0" smtClean="0"/>
              <a:t> </a:t>
            </a:r>
          </a:p>
          <a:p>
            <a:pPr>
              <a:lnSpc>
                <a:spcPct val="170000"/>
              </a:lnSpc>
            </a:pPr>
            <a:r>
              <a:rPr lang="en-US" dirty="0" smtClean="0"/>
              <a:t>Combine both </a:t>
            </a:r>
            <a:r>
              <a:rPr lang="en-US" dirty="0" smtClean="0">
                <a:solidFill>
                  <a:srgbClr val="FF0000"/>
                </a:solidFill>
              </a:rPr>
              <a:t>data &amp; functions </a:t>
            </a:r>
            <a:r>
              <a:rPr lang="en-US" dirty="0" smtClean="0"/>
              <a:t> that operate  on data into a single unit called </a:t>
            </a:r>
            <a:r>
              <a:rPr lang="en-US" dirty="0" smtClean="0">
                <a:solidFill>
                  <a:srgbClr val="FF0000"/>
                </a:solidFill>
              </a:rPr>
              <a:t>object.</a:t>
            </a:r>
          </a:p>
          <a:p>
            <a:pPr>
              <a:lnSpc>
                <a:spcPct val="170000"/>
              </a:lnSpc>
            </a:pPr>
            <a:r>
              <a:rPr lang="en-US" dirty="0" smtClean="0">
                <a:solidFill>
                  <a:srgbClr val="FF0066"/>
                </a:solidFill>
              </a:rPr>
              <a:t>Functions ( methods ) provide the only way to access data</a:t>
            </a:r>
          </a:p>
          <a:p>
            <a:pPr>
              <a:lnSpc>
                <a:spcPct val="170000"/>
              </a:lnSpc>
            </a:pPr>
            <a:r>
              <a:rPr lang="en-US" dirty="0" smtClean="0"/>
              <a:t>C++ programs consists of number of Objects  which communicate with each other  through member functions</a:t>
            </a:r>
            <a:r>
              <a:rPr lang="en-US" sz="2800" dirty="0" smtClean="0">
                <a:solidFill>
                  <a:schemeClr val="folHlink"/>
                </a:solidFill>
              </a:rPr>
              <a:t> .</a:t>
            </a:r>
          </a:p>
          <a:p>
            <a:pPr>
              <a:lnSpc>
                <a:spcPct val="170000"/>
              </a:lnSpc>
            </a:pPr>
            <a:r>
              <a:rPr lang="en-US" dirty="0" smtClean="0">
                <a:solidFill>
                  <a:srgbClr val="FF0066"/>
                </a:solidFill>
              </a:rPr>
              <a:t>Data is hidden &amp;  safe  from accidental modification</a:t>
            </a:r>
            <a:r>
              <a:rPr lang="en-US" dirty="0" smtClean="0"/>
              <a:t>.</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103</a:t>
            </a:fld>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B050"/>
                </a:solidFill>
                <a:ea typeface="Arial Unicode MS" pitchFamily="34" charset="-128"/>
                <a:cs typeface="Arial Unicode MS" pitchFamily="34" charset="-128"/>
              </a:rPr>
              <a:t>Basic concepts of object oriented programming</a:t>
            </a:r>
            <a:endParaRPr lang="en-US" dirty="0"/>
          </a:p>
        </p:txBody>
      </p:sp>
      <p:sp>
        <p:nvSpPr>
          <p:cNvPr id="3" name="Content Placeholder 2"/>
          <p:cNvSpPr>
            <a:spLocks noGrp="1"/>
          </p:cNvSpPr>
          <p:nvPr>
            <p:ph idx="1"/>
          </p:nvPr>
        </p:nvSpPr>
        <p:spPr/>
        <p:txBody>
          <a:bodyPr>
            <a:normAutofit fontScale="62500" lnSpcReduction="20000"/>
          </a:bodyPr>
          <a:lstStyle/>
          <a:p>
            <a:pPr>
              <a:spcBef>
                <a:spcPct val="50000"/>
              </a:spcBef>
              <a:buClr>
                <a:schemeClr val="hlink"/>
              </a:buClr>
              <a:buFont typeface="Wingdings" pitchFamily="2" charset="2"/>
              <a:buChar char="§"/>
            </a:pPr>
            <a:r>
              <a:rPr lang="en-US" dirty="0" smtClean="0"/>
              <a:t>Object  - </a:t>
            </a:r>
            <a:r>
              <a:rPr lang="en-US" sz="2400" b="1" dirty="0" smtClean="0">
                <a:solidFill>
                  <a:srgbClr val="00B0F0"/>
                </a:solidFill>
                <a:ea typeface="Arial Unicode MS" pitchFamily="34" charset="-128"/>
                <a:cs typeface="Arial Unicode MS" pitchFamily="34" charset="-128"/>
              </a:rPr>
              <a:t>An object is a software bundle of variable &amp; related methods.</a:t>
            </a:r>
            <a:endParaRPr lang="en-US" sz="2400" dirty="0" smtClean="0"/>
          </a:p>
          <a:p>
            <a:pPr>
              <a:spcBef>
                <a:spcPct val="50000"/>
              </a:spcBef>
              <a:buClr>
                <a:schemeClr val="hlink"/>
              </a:buClr>
              <a:buFont typeface="Wingdings" pitchFamily="2" charset="2"/>
              <a:buChar char="§"/>
            </a:pPr>
            <a:r>
              <a:rPr lang="en-US" dirty="0" smtClean="0"/>
              <a:t> Class - </a:t>
            </a:r>
            <a:r>
              <a:rPr lang="en-US" sz="2400" b="1" dirty="0" smtClean="0">
                <a:solidFill>
                  <a:srgbClr val="FF0000"/>
                </a:solidFill>
                <a:ea typeface="Arial Unicode MS" pitchFamily="34" charset="-128"/>
                <a:cs typeface="Arial Unicode MS" pitchFamily="34" charset="-128"/>
              </a:rPr>
              <a:t>Fundamental building block of an object oriented program.</a:t>
            </a:r>
          </a:p>
          <a:p>
            <a:pPr>
              <a:spcBef>
                <a:spcPct val="50000"/>
              </a:spcBef>
              <a:buClr>
                <a:schemeClr val="hlink"/>
              </a:buClr>
              <a:buNone/>
            </a:pPr>
            <a:r>
              <a:rPr lang="en-US" sz="2400" b="1" dirty="0" smtClean="0">
                <a:solidFill>
                  <a:srgbClr val="FF0000"/>
                </a:solidFill>
                <a:ea typeface="Arial Unicode MS" pitchFamily="34" charset="-128"/>
                <a:cs typeface="Arial Unicode MS" pitchFamily="34" charset="-128"/>
              </a:rPr>
              <a:t>                       -</a:t>
            </a:r>
            <a:r>
              <a:rPr lang="en-US" dirty="0" smtClean="0">
                <a:solidFill>
                  <a:srgbClr val="FF0000"/>
                </a:solidFill>
                <a:cs typeface="Times New Roman" pitchFamily="18" charset="0"/>
              </a:rPr>
              <a:t> </a:t>
            </a:r>
            <a:r>
              <a:rPr lang="en-US" sz="2400" b="1" dirty="0" smtClean="0">
                <a:solidFill>
                  <a:srgbClr val="FF0000"/>
                </a:solidFill>
                <a:ea typeface="Arial Unicode MS" pitchFamily="34" charset="-128"/>
                <a:cs typeface="Arial Unicode MS" pitchFamily="34" charset="-128"/>
              </a:rPr>
              <a:t>It is a collection of similar objects </a:t>
            </a:r>
          </a:p>
          <a:p>
            <a:pPr>
              <a:spcBef>
                <a:spcPct val="50000"/>
              </a:spcBef>
              <a:buClr>
                <a:schemeClr val="hlink"/>
              </a:buClr>
              <a:buFont typeface="Wingdings" pitchFamily="2" charset="2"/>
              <a:buChar char="§"/>
            </a:pPr>
            <a:r>
              <a:rPr lang="en-US" dirty="0" smtClean="0"/>
              <a:t> Encapsulation -</a:t>
            </a:r>
            <a:r>
              <a:rPr lang="en-US" sz="2500" b="1" dirty="0" smtClean="0">
                <a:solidFill>
                  <a:srgbClr val="00B0F0"/>
                </a:solidFill>
                <a:ea typeface="Arial Unicode MS" pitchFamily="34" charset="-128"/>
                <a:cs typeface="Arial Unicode MS" pitchFamily="34" charset="-128"/>
              </a:rPr>
              <a:t>Wrapping up of data &amp; functions into a single unit </a:t>
            </a:r>
            <a:br>
              <a:rPr lang="en-US" sz="2500" b="1" dirty="0" smtClean="0">
                <a:solidFill>
                  <a:srgbClr val="00B0F0"/>
                </a:solidFill>
                <a:ea typeface="Arial Unicode MS" pitchFamily="34" charset="-128"/>
                <a:cs typeface="Arial Unicode MS" pitchFamily="34" charset="-128"/>
              </a:rPr>
            </a:br>
            <a:r>
              <a:rPr lang="en-US" sz="2500" b="1" dirty="0" smtClean="0">
                <a:solidFill>
                  <a:srgbClr val="00B0F0"/>
                </a:solidFill>
                <a:ea typeface="Arial Unicode MS" pitchFamily="34" charset="-128"/>
                <a:cs typeface="Arial Unicode MS" pitchFamily="34" charset="-128"/>
              </a:rPr>
              <a:t>                                      (called class) is known as encapsulation. </a:t>
            </a:r>
          </a:p>
          <a:p>
            <a:pPr>
              <a:spcBef>
                <a:spcPct val="50000"/>
              </a:spcBef>
              <a:buClr>
                <a:schemeClr val="hlink"/>
              </a:buClr>
              <a:buNone/>
            </a:pPr>
            <a:r>
              <a:rPr lang="en-US" dirty="0" smtClean="0"/>
              <a:t>                                  -</a:t>
            </a:r>
            <a:r>
              <a:rPr lang="en-US" sz="2600" b="1" dirty="0" smtClean="0">
                <a:solidFill>
                  <a:srgbClr val="00B0F0"/>
                </a:solidFill>
                <a:ea typeface="Arial Unicode MS" pitchFamily="34" charset="-128"/>
                <a:cs typeface="Arial Unicode MS" pitchFamily="34" charset="-128"/>
              </a:rPr>
              <a:t>Data is not accessible to the outside world &amp; only those</a:t>
            </a:r>
            <a:br>
              <a:rPr lang="en-US" sz="2600" b="1" dirty="0" smtClean="0">
                <a:solidFill>
                  <a:srgbClr val="00B0F0"/>
                </a:solidFill>
                <a:ea typeface="Arial Unicode MS" pitchFamily="34" charset="-128"/>
                <a:cs typeface="Arial Unicode MS" pitchFamily="34" charset="-128"/>
              </a:rPr>
            </a:br>
            <a:r>
              <a:rPr lang="en-US" sz="2600" b="1" dirty="0" smtClean="0">
                <a:solidFill>
                  <a:srgbClr val="00B0F0"/>
                </a:solidFill>
                <a:ea typeface="Arial Unicode MS" pitchFamily="34" charset="-128"/>
                <a:cs typeface="Arial Unicode MS" pitchFamily="34" charset="-128"/>
              </a:rPr>
              <a:t>                                     functions, which are wrapped in the class, can access it. </a:t>
            </a:r>
          </a:p>
          <a:p>
            <a:pPr>
              <a:spcBef>
                <a:spcPct val="50000"/>
              </a:spcBef>
              <a:buClr>
                <a:schemeClr val="hlink"/>
              </a:buClr>
              <a:buNone/>
            </a:pPr>
            <a:r>
              <a:rPr lang="en-US" sz="2600" b="1" dirty="0" smtClean="0">
                <a:solidFill>
                  <a:srgbClr val="00B0F0"/>
                </a:solidFill>
                <a:ea typeface="Arial Unicode MS" pitchFamily="34" charset="-128"/>
                <a:cs typeface="Arial Unicode MS" pitchFamily="34" charset="-128"/>
              </a:rPr>
              <a:t>                                          </a:t>
            </a:r>
            <a:r>
              <a:rPr lang="en-US" sz="2500" b="1" dirty="0" smtClean="0">
                <a:solidFill>
                  <a:srgbClr val="00B0F0"/>
                </a:solidFill>
                <a:ea typeface="Arial Unicode MS" pitchFamily="34" charset="-128"/>
                <a:cs typeface="Arial Unicode MS" pitchFamily="34" charset="-128"/>
              </a:rPr>
              <a:t>-This insulation of data from direct access by the program is</a:t>
            </a:r>
            <a:br>
              <a:rPr lang="en-US" sz="2500" b="1" dirty="0" smtClean="0">
                <a:solidFill>
                  <a:srgbClr val="00B0F0"/>
                </a:solidFill>
                <a:ea typeface="Arial Unicode MS" pitchFamily="34" charset="-128"/>
                <a:cs typeface="Arial Unicode MS" pitchFamily="34" charset="-128"/>
              </a:rPr>
            </a:br>
            <a:r>
              <a:rPr lang="en-US" sz="2500" b="1" dirty="0" smtClean="0">
                <a:solidFill>
                  <a:srgbClr val="00B0F0"/>
                </a:solidFill>
                <a:ea typeface="Arial Unicode MS" pitchFamily="34" charset="-128"/>
                <a:cs typeface="Arial Unicode MS" pitchFamily="34" charset="-128"/>
              </a:rPr>
              <a:t>                                      called data hiding.</a:t>
            </a:r>
          </a:p>
          <a:p>
            <a:pPr>
              <a:spcBef>
                <a:spcPct val="50000"/>
              </a:spcBef>
              <a:buClr>
                <a:schemeClr val="hlink"/>
              </a:buClr>
              <a:buFont typeface="Wingdings" pitchFamily="2" charset="2"/>
              <a:buChar char="§"/>
            </a:pPr>
            <a:r>
              <a:rPr lang="en-US" dirty="0" smtClean="0"/>
              <a:t> Inheritance -</a:t>
            </a:r>
            <a:r>
              <a:rPr lang="en-US" dirty="0" smtClean="0">
                <a:solidFill>
                  <a:srgbClr val="FF0000"/>
                </a:solidFill>
                <a:cs typeface="Times New Roman" pitchFamily="18" charset="0"/>
              </a:rPr>
              <a:t>  classes to be defined in  terms of other classes.</a:t>
            </a:r>
            <a:r>
              <a:rPr lang="en-US" dirty="0" smtClean="0">
                <a:solidFill>
                  <a:srgbClr val="FF0000"/>
                </a:solidFill>
              </a:rPr>
              <a:t> </a:t>
            </a:r>
            <a:endParaRPr lang="en-US" dirty="0" smtClean="0"/>
          </a:p>
          <a:p>
            <a:pPr>
              <a:spcBef>
                <a:spcPct val="50000"/>
              </a:spcBef>
              <a:buClr>
                <a:schemeClr val="hlink"/>
              </a:buClr>
              <a:buFont typeface="Wingdings" pitchFamily="2" charset="2"/>
              <a:buChar char="§"/>
            </a:pPr>
            <a:r>
              <a:rPr lang="en-US" dirty="0" smtClean="0"/>
              <a:t> Polymorphism  -</a:t>
            </a:r>
            <a:r>
              <a:rPr lang="en-US" sz="2600" b="1" dirty="0" smtClean="0">
                <a:solidFill>
                  <a:srgbClr val="00B0F0"/>
                </a:solidFill>
                <a:ea typeface="Arial Unicode MS" pitchFamily="34" charset="-128"/>
                <a:cs typeface="Arial Unicode MS" pitchFamily="34" charset="-128"/>
              </a:rPr>
              <a:t>Ability to take more than one form. </a:t>
            </a:r>
            <a:endParaRPr lang="en-US" dirty="0" smtClean="0"/>
          </a:p>
          <a:p>
            <a:pPr>
              <a:spcBef>
                <a:spcPct val="50000"/>
              </a:spcBef>
              <a:buClr>
                <a:schemeClr val="hlink"/>
              </a:buClr>
              <a:buFont typeface="Wingdings" pitchFamily="2" charset="2"/>
              <a:buChar char="§"/>
            </a:pPr>
            <a:r>
              <a:rPr lang="en-US" dirty="0" smtClean="0"/>
              <a:t> Message passing -</a:t>
            </a:r>
            <a:r>
              <a:rPr lang="en-US" dirty="0" smtClean="0">
                <a:solidFill>
                  <a:srgbClr val="FF0000"/>
                </a:solidFill>
                <a:cs typeface="Times New Roman" pitchFamily="18" charset="0"/>
              </a:rPr>
              <a:t>Software objects interact and communicate with each </a:t>
            </a:r>
            <a:br>
              <a:rPr lang="en-US" dirty="0" smtClean="0">
                <a:solidFill>
                  <a:srgbClr val="FF0000"/>
                </a:solidFill>
                <a:cs typeface="Times New Roman" pitchFamily="18" charset="0"/>
              </a:rPr>
            </a:br>
            <a:r>
              <a:rPr lang="en-US" dirty="0" smtClean="0">
                <a:solidFill>
                  <a:srgbClr val="FF0000"/>
                </a:solidFill>
                <a:cs typeface="Times New Roman" pitchFamily="18" charset="0"/>
              </a:rPr>
              <a:t>                                  other  by sending messages to each other.</a:t>
            </a:r>
          </a:p>
          <a:p>
            <a:pPr>
              <a:spcBef>
                <a:spcPct val="50000"/>
              </a:spcBef>
              <a:buClr>
                <a:schemeClr val="hlink"/>
              </a:buClr>
              <a:buFont typeface="Wingdings" pitchFamily="2" charset="2"/>
              <a:buChar char="§"/>
            </a:pPr>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6" name="Rectangle 10"/>
          <p:cNvSpPr>
            <a:spLocks noGrp="1" noChangeArrowheads="1"/>
          </p:cNvSpPr>
          <p:nvPr>
            <p:ph type="title"/>
          </p:nvPr>
        </p:nvSpPr>
        <p:spPr/>
        <p:txBody>
          <a:bodyPr>
            <a:normAutofit fontScale="90000"/>
          </a:bodyPr>
          <a:lstStyle/>
          <a:p>
            <a:pPr eaLnBrk="1" fontAlgn="auto" hangingPunct="1">
              <a:spcAft>
                <a:spcPts val="0"/>
              </a:spcAft>
              <a:defRPr/>
            </a:pPr>
            <a:r>
              <a:rPr lang="en-US">
                <a:solidFill>
                  <a:schemeClr val="tx2">
                    <a:satMod val="200000"/>
                  </a:schemeClr>
                </a:solidFill>
              </a:rPr>
              <a:t>Referring, writing, checking, discussing &amp; achieving perfection</a:t>
            </a:r>
          </a:p>
        </p:txBody>
      </p:sp>
      <p:pic>
        <p:nvPicPr>
          <p:cNvPr id="61443" name="Picture 9" descr="j0195384"/>
          <p:cNvPicPr>
            <a:picLocks noGrp="1" noChangeAspect="1" noChangeArrowheads="1"/>
          </p:cNvPicPr>
          <p:nvPr>
            <p:ph sz="quarter" idx="1"/>
          </p:nvPr>
        </p:nvPicPr>
        <p:blipFill>
          <a:blip r:embed="rId2" cstate="print"/>
          <a:srcRect/>
          <a:stretch>
            <a:fillRect/>
          </a:stretch>
        </p:blipFill>
        <p:spPr>
          <a:xfrm>
            <a:off x="1577975" y="1778000"/>
            <a:ext cx="2364948" cy="2413000"/>
          </a:xfrm>
        </p:spPr>
      </p:pic>
      <p:pic>
        <p:nvPicPr>
          <p:cNvPr id="61444" name="Picture 14" descr="j0233018"/>
          <p:cNvPicPr>
            <a:picLocks noGrp="1" noChangeAspect="1" noChangeArrowheads="1"/>
          </p:cNvPicPr>
          <p:nvPr>
            <p:ph sz="quarter" idx="2"/>
          </p:nvPr>
        </p:nvPicPr>
        <p:blipFill>
          <a:blip r:embed="rId3" cstate="print"/>
          <a:srcRect/>
          <a:stretch>
            <a:fillRect/>
          </a:stretch>
        </p:blipFill>
        <p:spPr>
          <a:xfrm>
            <a:off x="5589588" y="1600200"/>
            <a:ext cx="2155825" cy="2189163"/>
          </a:xfrm>
        </p:spPr>
      </p:pic>
      <p:sp>
        <p:nvSpPr>
          <p:cNvPr id="49157" name="Rectangle 6"/>
          <p:cNvSpPr>
            <a:spLocks noGrp="1" noChangeArrowheads="1"/>
          </p:cNvSpPr>
          <p:nvPr>
            <p:ph type="body" sz="half" idx="3"/>
          </p:nvPr>
        </p:nvSpPr>
        <p:spPr>
          <a:xfrm>
            <a:off x="457200" y="4724400"/>
            <a:ext cx="8229600" cy="1406525"/>
          </a:xfrm>
        </p:spPr>
        <p:txBody>
          <a:bodyPr>
            <a:normAutofit fontScale="77500" lnSpcReduction="20000"/>
          </a:bodyPr>
          <a:lstStyle/>
          <a:p>
            <a:pPr marL="411480" eaLnBrk="1" fontAlgn="auto" hangingPunct="1">
              <a:spcAft>
                <a:spcPts val="0"/>
              </a:spcAft>
              <a:buFont typeface="Wingdings"/>
              <a:buChar char=""/>
              <a:defRPr/>
            </a:pPr>
            <a:r>
              <a:rPr lang="en-US" sz="2800" dirty="0" smtClean="0"/>
              <a:t>Tony Gaddis </a:t>
            </a:r>
          </a:p>
          <a:p>
            <a:pPr marL="411480" eaLnBrk="1" fontAlgn="auto" hangingPunct="1">
              <a:spcAft>
                <a:spcPts val="0"/>
              </a:spcAft>
              <a:buFont typeface="Wingdings"/>
              <a:buChar char=""/>
              <a:defRPr/>
            </a:pPr>
            <a:r>
              <a:rPr lang="en-US" sz="2800" dirty="0" smtClean="0"/>
              <a:t>E. </a:t>
            </a:r>
            <a:r>
              <a:rPr lang="en-US" sz="2800" dirty="0" err="1" smtClean="0"/>
              <a:t>Balaguruswamy</a:t>
            </a:r>
            <a:r>
              <a:rPr lang="en-US" sz="2800" dirty="0" smtClean="0"/>
              <a:t> </a:t>
            </a:r>
          </a:p>
          <a:p>
            <a:pPr marL="411480" eaLnBrk="1" fontAlgn="auto" hangingPunct="1">
              <a:spcAft>
                <a:spcPts val="0"/>
              </a:spcAft>
              <a:buFont typeface="Wingdings"/>
              <a:buChar char=""/>
              <a:defRPr/>
            </a:pPr>
            <a:r>
              <a:rPr lang="en-US" sz="2800" dirty="0" err="1" smtClean="0"/>
              <a:t>Yashwant</a:t>
            </a:r>
            <a:r>
              <a:rPr lang="en-US" sz="2800" dirty="0" smtClean="0"/>
              <a:t> </a:t>
            </a:r>
            <a:r>
              <a:rPr lang="en-US" sz="2800" dirty="0" err="1" smtClean="0"/>
              <a:t>Kanitkar</a:t>
            </a:r>
            <a:endParaRPr lang="en-US" sz="2800" dirty="0" smtClean="0"/>
          </a:p>
          <a:p>
            <a:pPr marL="411480" eaLnBrk="1" fontAlgn="auto" hangingPunct="1">
              <a:spcAft>
                <a:spcPts val="0"/>
              </a:spcAft>
              <a:buFont typeface="Wingdings"/>
              <a:buChar char=""/>
              <a:defRPr/>
            </a:pPr>
            <a:r>
              <a:rPr lang="en-US" sz="2800" dirty="0" err="1" smtClean="0"/>
              <a:t>D.Ravichandran</a:t>
            </a:r>
            <a:r>
              <a:rPr lang="en-US" sz="2800" dirty="0" smtClean="0"/>
              <a:t>  </a:t>
            </a:r>
          </a:p>
        </p:txBody>
      </p:sp>
      <p:sp>
        <p:nvSpPr>
          <p:cNvPr id="61446" name="Text Box 15"/>
          <p:cNvSpPr txBox="1">
            <a:spLocks noChangeArrowheads="1"/>
          </p:cNvSpPr>
          <p:nvPr/>
        </p:nvSpPr>
        <p:spPr bwMode="auto">
          <a:xfrm>
            <a:off x="1981200" y="1981200"/>
            <a:ext cx="381000" cy="366713"/>
          </a:xfrm>
          <a:prstGeom prst="rect">
            <a:avLst/>
          </a:prstGeom>
          <a:noFill/>
          <a:ln w="9525">
            <a:noFill/>
            <a:miter lim="800000"/>
            <a:headEnd/>
            <a:tailEnd/>
          </a:ln>
        </p:spPr>
        <p:txBody>
          <a:bodyPr>
            <a:spAutoFit/>
          </a:bodyPr>
          <a:lstStyle/>
          <a:p>
            <a:pPr>
              <a:spcBef>
                <a:spcPct val="50000"/>
              </a:spcBef>
            </a:pPr>
            <a:endParaRPr lang="en-US"/>
          </a:p>
        </p:txBody>
      </p:sp>
      <p:sp>
        <p:nvSpPr>
          <p:cNvPr id="61447" name="Text Box 16"/>
          <p:cNvSpPr txBox="1">
            <a:spLocks noChangeArrowheads="1"/>
          </p:cNvSpPr>
          <p:nvPr/>
        </p:nvSpPr>
        <p:spPr bwMode="auto">
          <a:xfrm>
            <a:off x="1905000" y="1981200"/>
            <a:ext cx="914400" cy="830997"/>
          </a:xfrm>
          <a:prstGeom prst="rect">
            <a:avLst/>
          </a:prstGeom>
          <a:solidFill>
            <a:schemeClr val="folHlink"/>
          </a:solidFill>
          <a:ln w="9525">
            <a:noFill/>
            <a:miter lim="800000"/>
            <a:headEnd/>
            <a:tailEnd/>
          </a:ln>
        </p:spPr>
        <p:txBody>
          <a:bodyPr wrap="square">
            <a:spAutoFit/>
          </a:bodyPr>
          <a:lstStyle/>
          <a:p>
            <a:pPr>
              <a:spcBef>
                <a:spcPct val="50000"/>
              </a:spcBef>
            </a:pPr>
            <a:r>
              <a:rPr lang="en-US" sz="1200" dirty="0">
                <a:solidFill>
                  <a:srgbClr val="FFFF00"/>
                </a:solidFill>
              </a:rPr>
              <a:t>#include&lt;&gt;</a:t>
            </a:r>
          </a:p>
          <a:p>
            <a:pPr>
              <a:spcBef>
                <a:spcPct val="50000"/>
              </a:spcBef>
            </a:pPr>
            <a:r>
              <a:rPr lang="en-US" sz="1200" dirty="0">
                <a:solidFill>
                  <a:srgbClr val="FFFF00"/>
                </a:solidFill>
              </a:rPr>
              <a:t>void main()</a:t>
            </a:r>
          </a:p>
          <a:p>
            <a:pPr>
              <a:spcBef>
                <a:spcPct val="50000"/>
              </a:spcBef>
            </a:pPr>
            <a:r>
              <a:rPr lang="en-US" sz="1200" dirty="0">
                <a:solidFill>
                  <a:srgbClr val="FFFF00"/>
                </a:solidFill>
              </a:rPr>
              <a:t>{</a:t>
            </a:r>
            <a:r>
              <a:rPr lang="en-US" sz="1200" dirty="0" err="1">
                <a:solidFill>
                  <a:srgbClr val="FFFF00"/>
                </a:solidFill>
              </a:rPr>
              <a:t>clrscr</a:t>
            </a:r>
            <a:r>
              <a:rPr lang="en-US" sz="1200" dirty="0">
                <a:solidFill>
                  <a:srgbClr val="FFFF00"/>
                </a:solidFill>
              </a:rPr>
              <a:t>();</a:t>
            </a:r>
          </a:p>
        </p:txBody>
      </p:sp>
      <p:sp>
        <p:nvSpPr>
          <p:cNvPr id="61448" name="Text Box 17"/>
          <p:cNvSpPr txBox="1">
            <a:spLocks noChangeArrowheads="1"/>
          </p:cNvSpPr>
          <p:nvPr/>
        </p:nvSpPr>
        <p:spPr bwMode="auto">
          <a:xfrm>
            <a:off x="6858000" y="2590800"/>
            <a:ext cx="990600" cy="701675"/>
          </a:xfrm>
          <a:prstGeom prst="rect">
            <a:avLst/>
          </a:prstGeom>
          <a:solidFill>
            <a:schemeClr val="tx2"/>
          </a:solidFill>
          <a:ln w="9525">
            <a:noFill/>
            <a:miter lim="800000"/>
            <a:headEnd/>
            <a:tailEnd/>
          </a:ln>
        </p:spPr>
        <p:txBody>
          <a:bodyPr>
            <a:spAutoFit/>
          </a:bodyPr>
          <a:lstStyle/>
          <a:p>
            <a:pPr>
              <a:spcBef>
                <a:spcPct val="50000"/>
              </a:spcBef>
            </a:pPr>
            <a:r>
              <a:rPr lang="en-US" sz="1000" b="1" dirty="0" err="1">
                <a:solidFill>
                  <a:srgbClr val="FF0000"/>
                </a:solidFill>
              </a:rPr>
              <a:t>int</a:t>
            </a:r>
            <a:r>
              <a:rPr lang="en-US" sz="1000" b="1" dirty="0">
                <a:solidFill>
                  <a:srgbClr val="FF0000"/>
                </a:solidFill>
              </a:rPr>
              <a:t> I, j;</a:t>
            </a:r>
          </a:p>
          <a:p>
            <a:pPr>
              <a:spcBef>
                <a:spcPct val="50000"/>
              </a:spcBef>
            </a:pPr>
            <a:r>
              <a:rPr lang="en-US" sz="1000" b="1" dirty="0">
                <a:solidFill>
                  <a:srgbClr val="FF0000"/>
                </a:solidFill>
              </a:rPr>
              <a:t>cout&gt;&gt;”.”;</a:t>
            </a:r>
          </a:p>
          <a:p>
            <a:pPr>
              <a:spcBef>
                <a:spcPct val="50000"/>
              </a:spcBef>
            </a:pPr>
            <a:r>
              <a:rPr lang="en-US" sz="1000" b="1" dirty="0" err="1">
                <a:solidFill>
                  <a:srgbClr val="FF0000"/>
                </a:solidFill>
              </a:rPr>
              <a:t>cin</a:t>
            </a:r>
            <a:r>
              <a:rPr lang="en-US" sz="1000" b="1" dirty="0">
                <a:solidFill>
                  <a:srgbClr val="FF0000"/>
                </a:solidFill>
              </a:rPr>
              <a:t>&lt;&lt;</a:t>
            </a:r>
            <a:r>
              <a:rPr lang="en-US" sz="1000" b="1" dirty="0" err="1">
                <a:solidFill>
                  <a:srgbClr val="FF0000"/>
                </a:solidFill>
              </a:rPr>
              <a:t>i</a:t>
            </a:r>
            <a:r>
              <a:rPr lang="en-US" sz="1000" b="1" dirty="0">
                <a:solidFill>
                  <a:srgbClr val="FF0000"/>
                </a:solidFill>
              </a:rPr>
              <a:t>;</a:t>
            </a:r>
          </a:p>
        </p:txBody>
      </p:sp>
      <p:sp>
        <p:nvSpPr>
          <p:cNvPr id="9" name="Footer Placeholder 8"/>
          <p:cNvSpPr>
            <a:spLocks noGrp="1"/>
          </p:cNvSpPr>
          <p:nvPr>
            <p:ph type="ftr" sz="quarter" idx="11"/>
          </p:nvPr>
        </p:nvSpPr>
        <p:spPr/>
        <p:txBody>
          <a:bodyPr/>
          <a:lstStyle/>
          <a:p>
            <a:pPr>
              <a:defRPr/>
            </a:pPr>
            <a:r>
              <a:rPr lang="en-US" smtClean="0"/>
              <a:t>Slides by Mrs. Pai for Sem 6 (2016-2017)</a:t>
            </a:r>
            <a:endParaRPr lang="en-US"/>
          </a:p>
        </p:txBody>
      </p:sp>
      <p:sp>
        <p:nvSpPr>
          <p:cNvPr id="10" name="Slide Number Placeholder 9"/>
          <p:cNvSpPr>
            <a:spLocks noGrp="1"/>
          </p:cNvSpPr>
          <p:nvPr>
            <p:ph type="sldNum" sz="quarter" idx="12"/>
          </p:nvPr>
        </p:nvSpPr>
        <p:spPr/>
        <p:txBody>
          <a:bodyPr/>
          <a:lstStyle/>
          <a:p>
            <a:pPr>
              <a:defRPr/>
            </a:pPr>
            <a:fld id="{4CA4DBB9-BB68-488C-880C-29DA7D178937}" type="slidenum">
              <a:rPr lang="en-US" smtClean="0"/>
              <a:pPr>
                <a:defRPr/>
              </a:pPr>
              <a:t>105</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66"/>
                </a:solidFill>
              </a:rPr>
              <a:t>Comments…..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dirty="0" smtClean="0">
                <a:solidFill>
                  <a:srgbClr val="0000FF"/>
                </a:solidFill>
              </a:rPr>
              <a:t>Improves program readability.</a:t>
            </a:r>
          </a:p>
          <a:p>
            <a:pPr algn="just"/>
            <a:r>
              <a:rPr lang="en-US" b="1" dirty="0" smtClean="0">
                <a:solidFill>
                  <a:srgbClr val="0000FF"/>
                </a:solidFill>
              </a:rPr>
              <a:t>Help other people to read &amp; understand programs. </a:t>
            </a:r>
          </a:p>
          <a:p>
            <a:pPr algn="just">
              <a:lnSpc>
                <a:spcPct val="150000"/>
              </a:lnSpc>
            </a:pPr>
            <a:r>
              <a:rPr lang="en-US" b="1" dirty="0" smtClean="0">
                <a:solidFill>
                  <a:srgbClr val="0000FF"/>
                </a:solidFill>
              </a:rPr>
              <a:t>Not valid C++ statements, not executed.</a:t>
            </a:r>
          </a:p>
          <a:p>
            <a:pPr algn="just">
              <a:lnSpc>
                <a:spcPct val="150000"/>
              </a:lnSpc>
            </a:pPr>
            <a:r>
              <a:rPr lang="en-US" b="1" dirty="0" smtClean="0">
                <a:solidFill>
                  <a:srgbClr val="0000FF"/>
                </a:solidFill>
              </a:rPr>
              <a:t>Ignored by  the compiler.</a:t>
            </a:r>
          </a:p>
          <a:p>
            <a:pPr algn="just"/>
            <a:r>
              <a:rPr lang="en-US" b="1" dirty="0" smtClean="0">
                <a:solidFill>
                  <a:srgbClr val="0000FF"/>
                </a:solidFill>
              </a:rPr>
              <a:t>Do not cause any machine language object code to be generated.</a:t>
            </a:r>
          </a:p>
          <a:p>
            <a:pPr algn="just"/>
            <a:r>
              <a:rPr lang="en-US" b="1" dirty="0" smtClean="0">
                <a:solidFill>
                  <a:srgbClr val="0000FF"/>
                </a:solidFill>
              </a:rPr>
              <a:t>So, we can write anything: date, name, reference, meaning of variable introduced etc...</a:t>
            </a:r>
          </a:p>
          <a:p>
            <a:pPr algn="just"/>
            <a:endParaRPr lang="en-US" b="1" dirty="0" smtClean="0">
              <a:solidFill>
                <a:srgbClr val="0000FF"/>
              </a:solidFill>
            </a:endParaRP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b="1" dirty="0" smtClean="0">
                <a:solidFill>
                  <a:srgbClr val="FF0066"/>
                </a:solidFill>
              </a:rPr>
              <a:t>#include &lt;iostream.h&gt;</a:t>
            </a:r>
            <a:endParaRPr lang="en-US" dirty="0" smtClean="0">
              <a:solidFill>
                <a:srgbClr val="FF0066"/>
              </a:solidFill>
            </a:endParaRPr>
          </a:p>
        </p:txBody>
      </p:sp>
      <p:sp>
        <p:nvSpPr>
          <p:cNvPr id="6147" name="Content Placeholder 2"/>
          <p:cNvSpPr>
            <a:spLocks noGrp="1"/>
          </p:cNvSpPr>
          <p:nvPr>
            <p:ph idx="1"/>
          </p:nvPr>
        </p:nvSpPr>
        <p:spPr>
          <a:xfrm>
            <a:off x="457200" y="1219200"/>
            <a:ext cx="8229600" cy="4678363"/>
          </a:xfrm>
        </p:spPr>
        <p:txBody>
          <a:bodyPr>
            <a:normAutofit fontScale="47500" lnSpcReduction="20000"/>
          </a:bodyPr>
          <a:lstStyle/>
          <a:p>
            <a:pPr eaLnBrk="1" hangingPunct="1">
              <a:lnSpc>
                <a:spcPct val="170000"/>
              </a:lnSpc>
            </a:pPr>
            <a:r>
              <a:rPr lang="en-US" dirty="0" smtClean="0"/>
              <a:t> </a:t>
            </a:r>
            <a:r>
              <a:rPr lang="en-US" sz="3400" dirty="0" smtClean="0"/>
              <a:t>pre processor directive.</a:t>
            </a:r>
          </a:p>
          <a:p>
            <a:pPr>
              <a:lnSpc>
                <a:spcPct val="170000"/>
              </a:lnSpc>
            </a:pPr>
            <a:r>
              <a:rPr lang="en-US" sz="3400" dirty="0" smtClean="0">
                <a:solidFill>
                  <a:srgbClr val="FF0000"/>
                </a:solidFill>
              </a:rPr>
              <a:t>#include  </a:t>
            </a:r>
            <a:r>
              <a:rPr lang="en-US" sz="3400" dirty="0" smtClean="0"/>
              <a:t>preprocessor command causes contents of named file to be inserted where #include command appears.</a:t>
            </a:r>
          </a:p>
          <a:p>
            <a:pPr>
              <a:lnSpc>
                <a:spcPct val="170000"/>
              </a:lnSpc>
            </a:pPr>
            <a:r>
              <a:rPr lang="en-US" sz="3400" dirty="0" err="1" smtClean="0">
                <a:solidFill>
                  <a:srgbClr val="FF0066"/>
                </a:solidFill>
              </a:rPr>
              <a:t>iostream.h</a:t>
            </a:r>
            <a:r>
              <a:rPr lang="en-US" sz="3400" dirty="0" smtClean="0"/>
              <a:t>  is a header file to be included at the top /head of program. </a:t>
            </a:r>
          </a:p>
          <a:p>
            <a:pPr algn="just" eaLnBrk="1" hangingPunct="1">
              <a:lnSpc>
                <a:spcPct val="170000"/>
              </a:lnSpc>
            </a:pPr>
            <a:r>
              <a:rPr lang="en-US" sz="3400" dirty="0" smtClean="0"/>
              <a:t>Lines </a:t>
            </a:r>
            <a:r>
              <a:rPr lang="en-US" sz="3400" dirty="0" smtClean="0">
                <a:solidFill>
                  <a:srgbClr val="FF0000"/>
                </a:solidFill>
              </a:rPr>
              <a:t>beginning with # </a:t>
            </a:r>
            <a:r>
              <a:rPr lang="en-US" sz="3400" dirty="0" smtClean="0"/>
              <a:t>are processed by the preprocessor before compilation.</a:t>
            </a:r>
          </a:p>
          <a:p>
            <a:pPr algn="just" eaLnBrk="1" hangingPunct="1">
              <a:lnSpc>
                <a:spcPct val="170000"/>
              </a:lnSpc>
            </a:pPr>
            <a:r>
              <a:rPr lang="en-US" sz="3400" dirty="0" smtClean="0">
                <a:solidFill>
                  <a:srgbClr val="FF0000"/>
                </a:solidFill>
              </a:rPr>
              <a:t>Specific line tells the preprocessor to include contents of input/output stream header file &lt;iostream.h&gt;</a:t>
            </a:r>
          </a:p>
          <a:p>
            <a:pPr algn="just">
              <a:lnSpc>
                <a:spcPct val="170000"/>
              </a:lnSpc>
            </a:pPr>
            <a:r>
              <a:rPr lang="en-US" sz="3400" dirty="0" smtClean="0"/>
              <a:t>Any program that outputs data to the screen or inputs data from keyboard must include this file.</a:t>
            </a:r>
          </a:p>
          <a:p>
            <a:pPr algn="just">
              <a:lnSpc>
                <a:spcPct val="170000"/>
              </a:lnSpc>
            </a:pPr>
            <a:r>
              <a:rPr lang="en-US" sz="3400" dirty="0" smtClean="0"/>
              <a:t> </a:t>
            </a:r>
            <a:r>
              <a:rPr lang="en-US" sz="3400" dirty="0" err="1" smtClean="0"/>
              <a:t>cin</a:t>
            </a:r>
            <a:r>
              <a:rPr lang="en-US" sz="3400" dirty="0" smtClean="0"/>
              <a:t> &amp; cout are not a part of core language.</a:t>
            </a:r>
          </a:p>
          <a:p>
            <a:pPr algn="just">
              <a:lnSpc>
                <a:spcPct val="170000"/>
              </a:lnSpc>
            </a:pPr>
            <a:r>
              <a:rPr lang="en-US" sz="3400" dirty="0" smtClean="0"/>
              <a:t> part of input-output stream library.</a:t>
            </a:r>
          </a:p>
          <a:p>
            <a:pPr algn="just"/>
            <a:endParaRPr lang="en-US" dirty="0" smtClean="0"/>
          </a:p>
          <a:p>
            <a:pPr algn="just">
              <a:lnSpc>
                <a:spcPct val="170000"/>
              </a:lnSpc>
              <a:buNone/>
            </a:pPr>
            <a:endParaRPr lang="en-US" dirty="0" smtClean="0"/>
          </a:p>
          <a:p>
            <a:pPr algn="just" eaLnBrk="1" hangingPunct="1"/>
            <a:endParaRPr lang="en-US" dirty="0" smtClean="0">
              <a:solidFill>
                <a:srgbClr val="FF0000"/>
              </a:solidFill>
            </a:endParaRPr>
          </a:p>
          <a:p>
            <a:pPr eaLnBrk="1" hangingPunct="1">
              <a:buFont typeface="Arial" charset="0"/>
              <a:buNone/>
            </a:pPr>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b="1" dirty="0" smtClean="0">
                <a:solidFill>
                  <a:srgbClr val="FF0066"/>
                </a:solidFill>
              </a:rPr>
              <a:t>void </a:t>
            </a:r>
            <a:r>
              <a:rPr lang="en-US" b="1" i="1" dirty="0" smtClean="0">
                <a:solidFill>
                  <a:srgbClr val="FF0066"/>
                </a:solidFill>
              </a:rPr>
              <a:t>main</a:t>
            </a:r>
            <a:r>
              <a:rPr lang="en-US" b="1" dirty="0" smtClean="0">
                <a:solidFill>
                  <a:srgbClr val="FF0066"/>
                </a:solidFill>
              </a:rPr>
              <a:t>()</a:t>
            </a:r>
          </a:p>
        </p:txBody>
      </p:sp>
      <p:sp>
        <p:nvSpPr>
          <p:cNvPr id="9219" name="Content Placeholder 2"/>
          <p:cNvSpPr>
            <a:spLocks noGrp="1"/>
          </p:cNvSpPr>
          <p:nvPr>
            <p:ph idx="1"/>
          </p:nvPr>
        </p:nvSpPr>
        <p:spPr>
          <a:xfrm>
            <a:off x="457200" y="1295400"/>
            <a:ext cx="8229600" cy="4830763"/>
          </a:xfrm>
        </p:spPr>
        <p:txBody>
          <a:bodyPr>
            <a:normAutofit fontScale="70000" lnSpcReduction="20000"/>
          </a:bodyPr>
          <a:lstStyle/>
          <a:p>
            <a:pPr eaLnBrk="1" hangingPunct="1"/>
            <a:r>
              <a:rPr lang="en-US" dirty="0" smtClean="0"/>
              <a:t>Part of every C++ program.</a:t>
            </a:r>
          </a:p>
          <a:p>
            <a:pPr eaLnBrk="1" hangingPunct="1"/>
            <a:endParaRPr lang="en-US" dirty="0" smtClean="0"/>
          </a:p>
          <a:p>
            <a:pPr eaLnBrk="1" hangingPunct="1"/>
            <a:r>
              <a:rPr lang="en-US" dirty="0" smtClean="0"/>
              <a:t> </a:t>
            </a:r>
            <a:r>
              <a:rPr lang="en-US" dirty="0" smtClean="0">
                <a:solidFill>
                  <a:srgbClr val="FF0000"/>
                </a:solidFill>
              </a:rPr>
              <a:t>Parenthesis after main</a:t>
            </a:r>
            <a:r>
              <a:rPr lang="en-US" dirty="0" smtClean="0"/>
              <a:t> indicates that </a:t>
            </a:r>
            <a:r>
              <a:rPr lang="en-US" sz="3800" b="1" i="1" dirty="0" smtClean="0">
                <a:solidFill>
                  <a:srgbClr val="0000FF"/>
                </a:solidFill>
              </a:rPr>
              <a:t>main</a:t>
            </a:r>
            <a:r>
              <a:rPr lang="en-US" dirty="0" smtClean="0"/>
              <a:t> is a program building block called a </a:t>
            </a:r>
            <a:r>
              <a:rPr lang="en-US" dirty="0" smtClean="0">
                <a:solidFill>
                  <a:srgbClr val="FF0000"/>
                </a:solidFill>
              </a:rPr>
              <a:t>function.</a:t>
            </a:r>
          </a:p>
          <a:p>
            <a:pPr eaLnBrk="1" hangingPunct="1"/>
            <a:endParaRPr lang="en-US" dirty="0" smtClean="0">
              <a:solidFill>
                <a:srgbClr val="FF0000"/>
              </a:solidFill>
            </a:endParaRPr>
          </a:p>
          <a:p>
            <a:pPr algn="just" eaLnBrk="1" hangingPunct="1"/>
            <a:r>
              <a:rPr lang="en-US" dirty="0" smtClean="0"/>
              <a:t> C++ program is made up of one or more functions, one of which must be necessarily main().</a:t>
            </a:r>
          </a:p>
          <a:p>
            <a:pPr algn="just" eaLnBrk="1" hangingPunct="1"/>
            <a:endParaRPr lang="en-US" dirty="0" smtClean="0"/>
          </a:p>
          <a:p>
            <a:pPr algn="just"/>
            <a:r>
              <a:rPr lang="en-US" dirty="0" smtClean="0">
                <a:solidFill>
                  <a:srgbClr val="FF0000"/>
                </a:solidFill>
              </a:rPr>
              <a:t>Execution of every C++ program begins at main() , even if main() is not the first function.</a:t>
            </a:r>
          </a:p>
          <a:p>
            <a:pPr algn="just"/>
            <a:endParaRPr lang="en-US" dirty="0" smtClean="0">
              <a:solidFill>
                <a:srgbClr val="FF0000"/>
              </a:solidFill>
            </a:endParaRPr>
          </a:p>
          <a:p>
            <a:pPr algn="just"/>
            <a:r>
              <a:rPr lang="en-US" dirty="0" smtClean="0">
                <a:solidFill>
                  <a:srgbClr val="FF0000"/>
                </a:solidFill>
              </a:rPr>
              <a:t>Keyword </a:t>
            </a:r>
            <a:r>
              <a:rPr lang="en-US" i="1" dirty="0" smtClean="0">
                <a:solidFill>
                  <a:srgbClr val="FF0000"/>
                </a:solidFill>
              </a:rPr>
              <a:t>void</a:t>
            </a:r>
            <a:r>
              <a:rPr lang="en-US" dirty="0" smtClean="0">
                <a:solidFill>
                  <a:srgbClr val="FF0000"/>
                </a:solidFill>
              </a:rPr>
              <a:t> to the left indicates that it does not return any value.</a:t>
            </a:r>
            <a:endParaRPr lang="en-US" dirty="0" smtClean="0"/>
          </a:p>
          <a:p>
            <a:pPr algn="just"/>
            <a:endParaRPr lang="en-US" dirty="0" smtClean="0">
              <a:solidFill>
                <a:srgbClr val="FF0000"/>
              </a:solidFill>
            </a:endParaRPr>
          </a:p>
          <a:p>
            <a:pPr algn="just"/>
            <a:r>
              <a:rPr lang="en-US" dirty="0" smtClean="0">
                <a:solidFill>
                  <a:srgbClr val="FF0000"/>
                </a:solidFill>
              </a:rPr>
              <a:t> T</a:t>
            </a:r>
            <a:r>
              <a:rPr lang="en-US" dirty="0" smtClean="0"/>
              <a:t>he function </a:t>
            </a:r>
            <a:r>
              <a:rPr lang="en-US" i="1" dirty="0" smtClean="0"/>
              <a:t>main begins at </a:t>
            </a:r>
            <a:r>
              <a:rPr lang="en-US" dirty="0" smtClean="0"/>
              <a:t>Left brace  </a:t>
            </a:r>
            <a:r>
              <a:rPr lang="en-US" b="1" dirty="0" smtClean="0">
                <a:solidFill>
                  <a:srgbClr val="FF0066"/>
                </a:solidFill>
              </a:rPr>
              <a:t>{</a:t>
            </a:r>
            <a:r>
              <a:rPr lang="en-US" dirty="0" smtClean="0"/>
              <a:t>  and ends at Right  brace </a:t>
            </a:r>
            <a:r>
              <a:rPr lang="en-US" b="1" dirty="0" smtClean="0">
                <a:solidFill>
                  <a:srgbClr val="FF0066"/>
                </a:solidFill>
              </a:rPr>
              <a:t>}</a:t>
            </a:r>
            <a:r>
              <a:rPr lang="en-US" dirty="0" smtClean="0"/>
              <a:t>  </a:t>
            </a:r>
          </a:p>
          <a:p>
            <a:pPr algn="just" eaLnBrk="1" hangingPunct="1">
              <a:buNone/>
            </a:pPr>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b="1" dirty="0" smtClean="0">
                <a:solidFill>
                  <a:srgbClr val="FF0066"/>
                </a:solidFill>
              </a:rPr>
              <a:t>cout &lt;&lt; “All is well.” ;</a:t>
            </a:r>
          </a:p>
        </p:txBody>
      </p:sp>
      <p:sp>
        <p:nvSpPr>
          <p:cNvPr id="11267" name="Content Placeholder 2"/>
          <p:cNvSpPr>
            <a:spLocks noGrp="1"/>
          </p:cNvSpPr>
          <p:nvPr>
            <p:ph idx="1"/>
          </p:nvPr>
        </p:nvSpPr>
        <p:spPr/>
        <p:txBody>
          <a:bodyPr>
            <a:normAutofit fontScale="62500" lnSpcReduction="20000"/>
          </a:bodyPr>
          <a:lstStyle/>
          <a:p>
            <a:pPr eaLnBrk="1" hangingPunct="1">
              <a:lnSpc>
                <a:spcPct val="170000"/>
              </a:lnSpc>
            </a:pPr>
            <a:r>
              <a:rPr lang="en-US" dirty="0" smtClean="0"/>
              <a:t> Print a </a:t>
            </a:r>
            <a:r>
              <a:rPr lang="en-US" dirty="0" smtClean="0">
                <a:solidFill>
                  <a:srgbClr val="FF0000"/>
                </a:solidFill>
              </a:rPr>
              <a:t>string of characters</a:t>
            </a:r>
            <a:r>
              <a:rPr lang="en-US" dirty="0" smtClean="0"/>
              <a:t> contained within double quotation marks.</a:t>
            </a:r>
          </a:p>
          <a:p>
            <a:pPr eaLnBrk="1" hangingPunct="1">
              <a:lnSpc>
                <a:spcPct val="170000"/>
              </a:lnSpc>
            </a:pPr>
            <a:r>
              <a:rPr lang="en-US" dirty="0" smtClean="0"/>
              <a:t> Entire line  is called a C++ statement.</a:t>
            </a:r>
          </a:p>
          <a:p>
            <a:pPr eaLnBrk="1" hangingPunct="1">
              <a:lnSpc>
                <a:spcPct val="170000"/>
              </a:lnSpc>
            </a:pPr>
            <a:r>
              <a:rPr lang="en-US" dirty="0" smtClean="0"/>
              <a:t>Every statement must end  with a semi colon (statement terminator)  </a:t>
            </a:r>
          </a:p>
          <a:p>
            <a:pPr>
              <a:lnSpc>
                <a:spcPct val="170000"/>
              </a:lnSpc>
            </a:pPr>
            <a:r>
              <a:rPr lang="en-US" dirty="0" smtClean="0"/>
              <a:t>On execution , a stream of characters is sent to </a:t>
            </a:r>
            <a:r>
              <a:rPr lang="en-US" dirty="0" smtClean="0">
                <a:solidFill>
                  <a:srgbClr val="FF0000"/>
                </a:solidFill>
              </a:rPr>
              <a:t>standard output stream object</a:t>
            </a:r>
            <a:r>
              <a:rPr lang="en-US" dirty="0" smtClean="0"/>
              <a:t> normally connected to the screen. </a:t>
            </a:r>
          </a:p>
          <a:p>
            <a:pPr>
              <a:lnSpc>
                <a:spcPct val="170000"/>
              </a:lnSpc>
            </a:pPr>
            <a:r>
              <a:rPr lang="en-US" dirty="0" smtClean="0"/>
              <a:t> </a:t>
            </a:r>
            <a:r>
              <a:rPr lang="en-US" dirty="0" smtClean="0">
                <a:solidFill>
                  <a:srgbClr val="FF0000"/>
                </a:solidFill>
              </a:rPr>
              <a:t>Operator &lt;&lt; is stream insertion operator.</a:t>
            </a:r>
            <a:r>
              <a:rPr lang="en-US" dirty="0" smtClean="0"/>
              <a:t> (also called ‘put to’ operator)</a:t>
            </a:r>
            <a:endParaRPr lang="en-US" dirty="0" smtClean="0">
              <a:solidFill>
                <a:srgbClr val="FF0000"/>
              </a:solidFill>
            </a:endParaRPr>
          </a:p>
          <a:p>
            <a:pPr>
              <a:lnSpc>
                <a:spcPct val="170000"/>
              </a:lnSpc>
            </a:pPr>
            <a:r>
              <a:rPr lang="en-US" dirty="0" smtClean="0">
                <a:solidFill>
                  <a:srgbClr val="FF0000"/>
                </a:solidFill>
              </a:rPr>
              <a:t> </a:t>
            </a:r>
            <a:r>
              <a:rPr lang="en-US" dirty="0" smtClean="0"/>
              <a:t>Value to right of the operator(operand) is inserted in output stream. </a:t>
            </a:r>
          </a:p>
          <a:p>
            <a:pPr>
              <a:lnSpc>
                <a:spcPct val="170000"/>
              </a:lnSpc>
            </a:pPr>
            <a:r>
              <a:rPr lang="en-US" dirty="0" smtClean="0">
                <a:solidFill>
                  <a:srgbClr val="FF0000"/>
                </a:solidFill>
              </a:rPr>
              <a:t>The cout object </a:t>
            </a:r>
            <a:r>
              <a:rPr lang="en-US" dirty="0" smtClean="0"/>
              <a:t>sends data to standard output display device.</a:t>
            </a:r>
            <a:endParaRPr lang="en-US" dirty="0" smtClean="0">
              <a:solidFill>
                <a:srgbClr val="FF0000"/>
              </a:solidFill>
            </a:endParaRPr>
          </a:p>
          <a:p>
            <a:pPr algn="just" eaLnBrk="1" hangingPunct="1"/>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FF0066"/>
                </a:solidFill>
              </a:rPr>
              <a:t>cin</a:t>
            </a:r>
            <a:r>
              <a:rPr lang="en-US" b="1" dirty="0" smtClean="0">
                <a:solidFill>
                  <a:srgbClr val="FF0066"/>
                </a:solidFill>
              </a:rPr>
              <a:t>&gt;&gt;n1&gt;&gt;n2; </a:t>
            </a:r>
            <a:endParaRPr lang="en-US" dirty="0"/>
          </a:p>
        </p:txBody>
      </p:sp>
      <p:sp>
        <p:nvSpPr>
          <p:cNvPr id="3" name="Content Placeholder 2"/>
          <p:cNvSpPr>
            <a:spLocks noGrp="1"/>
          </p:cNvSpPr>
          <p:nvPr>
            <p:ph idx="1"/>
          </p:nvPr>
        </p:nvSpPr>
        <p:spPr/>
        <p:txBody>
          <a:bodyPr/>
          <a:lstStyle/>
          <a:p>
            <a:r>
              <a:rPr lang="en-US" dirty="0" smtClean="0">
                <a:solidFill>
                  <a:srgbClr val="FF0000"/>
                </a:solidFill>
              </a:rPr>
              <a:t>Operator &gt;&gt;is stream extraction  operator.</a:t>
            </a:r>
            <a:endParaRPr lang="en-US" dirty="0" smtClean="0"/>
          </a:p>
          <a:p>
            <a:r>
              <a:rPr lang="en-US" dirty="0" smtClean="0"/>
              <a:t>Also called ‘get from’ operator.</a:t>
            </a:r>
          </a:p>
          <a:p>
            <a:pPr>
              <a:buNone/>
            </a:pPr>
            <a:r>
              <a:rPr lang="en-US" dirty="0" smtClean="0"/>
              <a:t>   </a:t>
            </a:r>
            <a:r>
              <a:rPr lang="en-US" dirty="0" err="1" smtClean="0">
                <a:solidFill>
                  <a:srgbClr val="0000FF"/>
                </a:solidFill>
              </a:rPr>
              <a:t>cin</a:t>
            </a:r>
            <a:r>
              <a:rPr lang="en-US" dirty="0" smtClean="0">
                <a:solidFill>
                  <a:srgbClr val="0000FF"/>
                </a:solidFill>
              </a:rPr>
              <a:t>&gt;&gt;n1;   </a:t>
            </a:r>
          </a:p>
          <a:p>
            <a:r>
              <a:rPr lang="en-US" dirty="0" smtClean="0"/>
              <a:t>Takes the value of the variable /identifier </a:t>
            </a:r>
            <a:r>
              <a:rPr lang="en-US" dirty="0" smtClean="0">
                <a:solidFill>
                  <a:srgbClr val="0000FF"/>
                </a:solidFill>
              </a:rPr>
              <a:t>n1</a:t>
            </a:r>
            <a:r>
              <a:rPr lang="en-US" dirty="0" smtClean="0"/>
              <a:t> at the time of execution of the program.</a:t>
            </a:r>
          </a:p>
          <a:p>
            <a:pPr>
              <a:buNone/>
            </a:pPr>
            <a:r>
              <a:rPr lang="en-US" dirty="0" smtClean="0"/>
              <a:t>    </a:t>
            </a:r>
            <a:r>
              <a:rPr lang="en-US" dirty="0" err="1" smtClean="0">
                <a:solidFill>
                  <a:srgbClr val="0000FF"/>
                </a:solidFill>
              </a:rPr>
              <a:t>cin</a:t>
            </a:r>
            <a:r>
              <a:rPr lang="en-US" dirty="0" smtClean="0">
                <a:solidFill>
                  <a:srgbClr val="0000FF"/>
                </a:solidFill>
              </a:rPr>
              <a:t>&gt;&gt;n1&gt;&gt;n2;   </a:t>
            </a:r>
          </a:p>
          <a:p>
            <a:r>
              <a:rPr lang="en-US" dirty="0" smtClean="0"/>
              <a:t>Takes the value of the variables </a:t>
            </a:r>
            <a:r>
              <a:rPr lang="en-US" dirty="0" smtClean="0">
                <a:solidFill>
                  <a:srgbClr val="0000FF"/>
                </a:solidFill>
              </a:rPr>
              <a:t>n1 </a:t>
            </a:r>
            <a:r>
              <a:rPr lang="en-US" dirty="0" smtClean="0"/>
              <a:t>and</a:t>
            </a:r>
            <a:r>
              <a:rPr lang="en-US" dirty="0" smtClean="0">
                <a:solidFill>
                  <a:srgbClr val="0000FF"/>
                </a:solidFill>
              </a:rPr>
              <a:t> n2.</a:t>
            </a:r>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0066"/>
                </a:solidFill>
              </a:rPr>
              <a:t>Complete C++ program</a:t>
            </a:r>
            <a:br>
              <a:rPr lang="en-US" u="sng" dirty="0" smtClean="0">
                <a:solidFill>
                  <a:srgbClr val="FF0066"/>
                </a:solidFill>
              </a:rPr>
            </a:br>
            <a:endParaRPr lang="en-US" b="1" dirty="0" smtClean="0">
              <a:solidFill>
                <a:srgbClr val="FF0066"/>
              </a:solidFill>
            </a:endParaRPr>
          </a:p>
        </p:txBody>
      </p:sp>
      <p:sp>
        <p:nvSpPr>
          <p:cNvPr id="8" name="Rectangle 7"/>
          <p:cNvSpPr/>
          <p:nvPr/>
        </p:nvSpPr>
        <p:spPr>
          <a:xfrm>
            <a:off x="990600" y="1143000"/>
            <a:ext cx="7239000" cy="4401205"/>
          </a:xfrm>
          <a:prstGeom prst="rect">
            <a:avLst/>
          </a:prstGeom>
        </p:spPr>
        <p:txBody>
          <a:bodyPr wrap="square">
            <a:spAutoFit/>
          </a:bodyPr>
          <a:lstStyle/>
          <a:p>
            <a:pPr lvl="0" indent="114300" algn="just" fontAlgn="base">
              <a:spcBef>
                <a:spcPct val="0"/>
              </a:spcBef>
              <a:spcAft>
                <a:spcPct val="0"/>
              </a:spcAft>
            </a:pPr>
            <a:r>
              <a:rPr lang="en-US" sz="2000" dirty="0" smtClean="0">
                <a:latin typeface="Arial" pitchFamily="34" charset="0"/>
                <a:ea typeface="Times New Roman" pitchFamily="18" charset="0"/>
              </a:rPr>
              <a:t>//We are finding area of a rectangle</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include&lt;</a:t>
            </a:r>
            <a:r>
              <a:rPr lang="en-US" sz="2000" dirty="0" err="1" smtClean="0">
                <a:latin typeface="Arial" pitchFamily="34" charset="0"/>
                <a:ea typeface="Times New Roman" pitchFamily="18" charset="0"/>
              </a:rPr>
              <a:t>iostream.h</a:t>
            </a:r>
            <a:r>
              <a:rPr lang="en-US" sz="2000" dirty="0" smtClean="0">
                <a:latin typeface="Arial" pitchFamily="34" charset="0"/>
                <a:ea typeface="Times New Roman" pitchFamily="18" charset="0"/>
              </a:rPr>
              <a:t>&gt;</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 include&lt;</a:t>
            </a:r>
            <a:r>
              <a:rPr lang="en-US" sz="2000" dirty="0" err="1" smtClean="0">
                <a:latin typeface="Arial" pitchFamily="34" charset="0"/>
                <a:ea typeface="Times New Roman" pitchFamily="18" charset="0"/>
              </a:rPr>
              <a:t>conio.h</a:t>
            </a:r>
            <a:r>
              <a:rPr lang="en-US" sz="2000" dirty="0" smtClean="0">
                <a:latin typeface="Arial" pitchFamily="34" charset="0"/>
                <a:ea typeface="Times New Roman" pitchFamily="18" charset="0"/>
              </a:rPr>
              <a:t>&gt;</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void main(void)</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a:t>
            </a:r>
            <a:r>
              <a:rPr lang="en-US" sz="2000" dirty="0" err="1" smtClean="0">
                <a:latin typeface="Arial" pitchFamily="34" charset="0"/>
                <a:ea typeface="Times New Roman" pitchFamily="18" charset="0"/>
              </a:rPr>
              <a:t>int</a:t>
            </a:r>
            <a:r>
              <a:rPr lang="en-US" sz="2000" dirty="0" smtClean="0">
                <a:latin typeface="Arial" pitchFamily="34" charset="0"/>
                <a:ea typeface="Times New Roman" pitchFamily="18" charset="0"/>
              </a:rPr>
              <a:t> </a:t>
            </a:r>
            <a:r>
              <a:rPr lang="en-US" sz="2000" dirty="0" err="1" smtClean="0">
                <a:latin typeface="Arial" pitchFamily="34" charset="0"/>
                <a:ea typeface="Times New Roman" pitchFamily="18" charset="0"/>
              </a:rPr>
              <a:t>len</a:t>
            </a:r>
            <a:r>
              <a:rPr lang="en-US" sz="2000" dirty="0" smtClean="0">
                <a:latin typeface="Arial" pitchFamily="34" charset="0"/>
                <a:ea typeface="Times New Roman" pitchFamily="18" charset="0"/>
              </a:rPr>
              <a:t>, </a:t>
            </a:r>
            <a:r>
              <a:rPr lang="en-US" sz="2000" dirty="0" err="1" smtClean="0">
                <a:latin typeface="Arial" pitchFamily="34" charset="0"/>
                <a:ea typeface="Times New Roman" pitchFamily="18" charset="0"/>
              </a:rPr>
              <a:t>wid,area</a:t>
            </a:r>
            <a:r>
              <a:rPr lang="en-US" sz="2000" dirty="0" smtClean="0">
                <a:latin typeface="Arial" pitchFamily="34" charset="0"/>
                <a:ea typeface="Times New Roman" pitchFamily="18" charset="0"/>
              </a:rPr>
              <a:t>;      </a:t>
            </a:r>
            <a:r>
              <a:rPr lang="en-US" sz="2000" dirty="0" smtClean="0">
                <a:solidFill>
                  <a:srgbClr val="FF0066"/>
                </a:solidFill>
                <a:latin typeface="Arial" pitchFamily="34" charset="0"/>
                <a:ea typeface="Times New Roman" pitchFamily="18" charset="0"/>
              </a:rPr>
              <a:t>//using CGS system</a:t>
            </a:r>
            <a:endParaRPr lang="en-US" sz="2000" dirty="0" smtClean="0">
              <a:solidFill>
                <a:srgbClr val="FF0066"/>
              </a:solidFill>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cout&lt;&lt;“Enter  length of the rectangle in cm:\n”;</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a:t>
            </a:r>
            <a:r>
              <a:rPr lang="en-US" sz="2000" dirty="0" err="1" smtClean="0">
                <a:latin typeface="Arial" pitchFamily="34" charset="0"/>
                <a:ea typeface="Times New Roman" pitchFamily="18" charset="0"/>
              </a:rPr>
              <a:t>cin</a:t>
            </a:r>
            <a:r>
              <a:rPr lang="en-US" sz="2000" dirty="0" smtClean="0">
                <a:latin typeface="Arial" pitchFamily="34" charset="0"/>
                <a:ea typeface="Times New Roman" pitchFamily="18" charset="0"/>
              </a:rPr>
              <a:t>&gt;&gt;</a:t>
            </a:r>
            <a:r>
              <a:rPr lang="en-US" sz="2000" dirty="0" err="1" smtClean="0">
                <a:latin typeface="Arial" pitchFamily="34" charset="0"/>
                <a:ea typeface="Times New Roman" pitchFamily="18" charset="0"/>
              </a:rPr>
              <a:t>len</a:t>
            </a:r>
            <a:r>
              <a:rPr lang="en-US" sz="2000" dirty="0" smtClean="0">
                <a:latin typeface="Arial" pitchFamily="34" charset="0"/>
                <a:ea typeface="Times New Roman" pitchFamily="18" charset="0"/>
              </a:rPr>
              <a:t>;</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cout&lt;&lt;“Enter the breadth of the rectangle in cm : \n”;</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a:t>
            </a:r>
            <a:r>
              <a:rPr lang="en-US" sz="2000" dirty="0" err="1" smtClean="0">
                <a:latin typeface="Arial" pitchFamily="34" charset="0"/>
                <a:ea typeface="Times New Roman" pitchFamily="18" charset="0"/>
              </a:rPr>
              <a:t>cin</a:t>
            </a:r>
            <a:r>
              <a:rPr lang="en-US" sz="2000" dirty="0" smtClean="0">
                <a:latin typeface="Arial" pitchFamily="34" charset="0"/>
                <a:ea typeface="Times New Roman" pitchFamily="18" charset="0"/>
              </a:rPr>
              <a:t>&gt;&gt;</a:t>
            </a:r>
            <a:r>
              <a:rPr lang="en-US" sz="2000" dirty="0" err="1" smtClean="0">
                <a:latin typeface="Arial" pitchFamily="34" charset="0"/>
                <a:ea typeface="Times New Roman" pitchFamily="18" charset="0"/>
              </a:rPr>
              <a:t>wid</a:t>
            </a:r>
            <a:r>
              <a:rPr lang="en-US" sz="2000" dirty="0" smtClean="0">
                <a:latin typeface="Arial" pitchFamily="34" charset="0"/>
                <a:ea typeface="Times New Roman" pitchFamily="18" charset="0"/>
              </a:rPr>
              <a:t>;</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area =</a:t>
            </a:r>
            <a:r>
              <a:rPr lang="en-US" sz="2000" dirty="0" err="1" smtClean="0">
                <a:latin typeface="Arial" pitchFamily="34" charset="0"/>
                <a:ea typeface="Times New Roman" pitchFamily="18" charset="0"/>
              </a:rPr>
              <a:t>len</a:t>
            </a:r>
            <a:r>
              <a:rPr lang="en-US" sz="2000" dirty="0" smtClean="0">
                <a:latin typeface="Arial" pitchFamily="34" charset="0"/>
                <a:ea typeface="Times New Roman" pitchFamily="18" charset="0"/>
              </a:rPr>
              <a:t> * </a:t>
            </a:r>
            <a:r>
              <a:rPr lang="en-US" sz="2000" dirty="0" err="1" smtClean="0">
                <a:latin typeface="Arial" pitchFamily="34" charset="0"/>
                <a:ea typeface="Times New Roman" pitchFamily="18" charset="0"/>
              </a:rPr>
              <a:t>wid</a:t>
            </a:r>
            <a:r>
              <a:rPr lang="en-US" sz="2000" dirty="0" smtClean="0">
                <a:latin typeface="Arial" pitchFamily="34" charset="0"/>
                <a:ea typeface="Times New Roman" pitchFamily="18" charset="0"/>
              </a:rPr>
              <a:t>;     </a:t>
            </a:r>
            <a:r>
              <a:rPr lang="en-US" sz="2000" dirty="0" smtClean="0">
                <a:solidFill>
                  <a:srgbClr val="FF0066"/>
                </a:solidFill>
                <a:latin typeface="Arial" pitchFamily="34" charset="0"/>
                <a:ea typeface="Times New Roman" pitchFamily="18" charset="0"/>
              </a:rPr>
              <a:t>// * is an arithmetic operator</a:t>
            </a:r>
            <a:endParaRPr lang="en-US" sz="2000" dirty="0" smtClean="0">
              <a:solidFill>
                <a:srgbClr val="FF0066"/>
              </a:solidFill>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cout&lt;&lt;“area  of the given rectangle =  ”&lt;&lt;area&lt;&lt;“sq.cm”;</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  getch();</a:t>
            </a:r>
            <a:endParaRPr lang="en-US" sz="2000" dirty="0" smtClean="0">
              <a:latin typeface="Arial" pitchFamily="34" charset="0"/>
            </a:endParaRPr>
          </a:p>
          <a:p>
            <a:pPr lvl="0" indent="114300" algn="just" eaLnBrk="0" fontAlgn="base" hangingPunct="0">
              <a:spcBef>
                <a:spcPct val="0"/>
              </a:spcBef>
              <a:spcAft>
                <a:spcPct val="0"/>
              </a:spcAft>
            </a:pPr>
            <a:r>
              <a:rPr lang="en-US" sz="2000" dirty="0" smtClean="0">
                <a:latin typeface="Arial" pitchFamily="34" charset="0"/>
                <a:ea typeface="Times New Roman" pitchFamily="18" charset="0"/>
              </a:rPr>
              <a:t>}</a:t>
            </a:r>
            <a:endParaRPr lang="en-US" sz="2000" dirty="0" smtClean="0">
              <a:latin typeface="Arial" pitchFamily="34" charset="0"/>
            </a:endParaRP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fontAlgn="auto" hangingPunct="1">
              <a:spcAft>
                <a:spcPts val="0"/>
              </a:spcAft>
              <a:defRPr/>
            </a:pPr>
            <a:r>
              <a:rPr lang="en-US" u="sng" dirty="0">
                <a:solidFill>
                  <a:srgbClr val="FF0066"/>
                </a:solidFill>
              </a:rPr>
              <a:t>Note</a:t>
            </a:r>
          </a:p>
        </p:txBody>
      </p:sp>
      <p:sp>
        <p:nvSpPr>
          <p:cNvPr id="20483" name="Rectangle 3"/>
          <p:cNvSpPr>
            <a:spLocks noGrp="1" noChangeArrowheads="1"/>
          </p:cNvSpPr>
          <p:nvPr>
            <p:ph idx="1"/>
          </p:nvPr>
        </p:nvSpPr>
        <p:spPr>
          <a:xfrm>
            <a:off x="457200" y="1295400"/>
            <a:ext cx="8229600" cy="5181600"/>
          </a:xfrm>
        </p:spPr>
        <p:txBody>
          <a:bodyPr/>
          <a:lstStyle/>
          <a:p>
            <a:pPr eaLnBrk="1" hangingPunct="1">
              <a:buFont typeface="Wingdings" pitchFamily="2" charset="2"/>
              <a:buNone/>
            </a:pPr>
            <a:r>
              <a:rPr lang="en-US" sz="2800" dirty="0" smtClean="0"/>
              <a:t>(</a:t>
            </a:r>
            <a:r>
              <a:rPr lang="en-US" sz="2800" dirty="0" err="1" smtClean="0"/>
              <a:t>i</a:t>
            </a:r>
            <a:r>
              <a:rPr lang="en-US" sz="2800" dirty="0" smtClean="0"/>
              <a:t>) There are no line numbers.</a:t>
            </a:r>
          </a:p>
          <a:p>
            <a:pPr eaLnBrk="1" hangingPunct="1">
              <a:buFont typeface="Wingdings" pitchFamily="2" charset="2"/>
              <a:buNone/>
            </a:pPr>
            <a:r>
              <a:rPr lang="en-US" sz="2800" dirty="0" smtClean="0"/>
              <a:t>(ii) C++ is case-sensitive. </a:t>
            </a:r>
          </a:p>
          <a:p>
            <a:pPr eaLnBrk="1" hangingPunct="1">
              <a:buFont typeface="Wingdings" pitchFamily="2" charset="2"/>
              <a:buNone/>
            </a:pPr>
            <a:r>
              <a:rPr lang="en-US" sz="2800" dirty="0" smtClean="0"/>
              <a:t>(iii) C++ is space ignorant.</a:t>
            </a:r>
          </a:p>
          <a:p>
            <a:pPr eaLnBrk="1" hangingPunct="1">
              <a:buFont typeface="Wingdings" pitchFamily="2" charset="2"/>
              <a:buNone/>
            </a:pPr>
            <a:r>
              <a:rPr lang="en-US" sz="2800" dirty="0" smtClean="0"/>
              <a:t>(iv) All key words are in lower case.</a:t>
            </a:r>
          </a:p>
          <a:p>
            <a:pPr eaLnBrk="1" hangingPunct="1">
              <a:buFont typeface="Wingdings" pitchFamily="2" charset="2"/>
              <a:buNone/>
            </a:pPr>
            <a:r>
              <a:rPr lang="en-US" sz="2800" dirty="0" smtClean="0"/>
              <a:t>(v) Identifiers cannot have spaces in between.</a:t>
            </a:r>
          </a:p>
          <a:p>
            <a:pPr eaLnBrk="1" hangingPunct="1">
              <a:buFont typeface="Wingdings" pitchFamily="2" charset="2"/>
              <a:buNone/>
            </a:pPr>
            <a:r>
              <a:rPr lang="en-US" sz="2800" dirty="0" smtClean="0"/>
              <a:t> (vi) .</a:t>
            </a:r>
            <a:r>
              <a:rPr lang="en-US" sz="2800" dirty="0" err="1" smtClean="0"/>
              <a:t>cpp</a:t>
            </a:r>
            <a:r>
              <a:rPr lang="en-US" sz="2800" dirty="0" smtClean="0"/>
              <a:t> files are compiled.</a:t>
            </a:r>
          </a:p>
          <a:p>
            <a:pPr eaLnBrk="1" hangingPunct="1">
              <a:buFont typeface="Wingdings" pitchFamily="2" charset="2"/>
              <a:buNone/>
            </a:pPr>
            <a:r>
              <a:rPr lang="en-US" sz="2800" dirty="0" smtClean="0"/>
              <a:t> (vii) Header files are included.</a:t>
            </a:r>
          </a:p>
          <a:p>
            <a:pPr eaLnBrk="1" hangingPunct="1">
              <a:buFont typeface="Wingdings" pitchFamily="2" charset="2"/>
              <a:buNone/>
            </a:pPr>
            <a:r>
              <a:rPr lang="en-US" sz="2800" dirty="0" smtClean="0"/>
              <a:t>(viii) Multiple files need to be put in a project. (.</a:t>
            </a:r>
            <a:r>
              <a:rPr lang="en-US" sz="2800" dirty="0" err="1" smtClean="0"/>
              <a:t>cpp</a:t>
            </a:r>
            <a:r>
              <a:rPr lang="en-US" sz="2800" dirty="0" smtClean="0"/>
              <a:t> files)</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fontAlgn="auto" hangingPunct="1">
              <a:spcAft>
                <a:spcPts val="0"/>
              </a:spcAft>
              <a:defRPr/>
            </a:pPr>
            <a:r>
              <a:rPr lang="en-US" b="1" dirty="0" smtClean="0">
                <a:solidFill>
                  <a:srgbClr val="FF0066"/>
                </a:solidFill>
              </a:rPr>
              <a:t>7 phases from Source code… </a:t>
            </a:r>
            <a:br>
              <a:rPr lang="en-US" b="1" dirty="0" smtClean="0">
                <a:solidFill>
                  <a:srgbClr val="FF0066"/>
                </a:solidFill>
              </a:rPr>
            </a:br>
            <a:r>
              <a:rPr lang="en-US" b="1" dirty="0" smtClean="0">
                <a:solidFill>
                  <a:srgbClr val="FF0066"/>
                </a:solidFill>
              </a:rPr>
              <a:t>  Object code….. Executable </a:t>
            </a:r>
            <a:r>
              <a:rPr lang="en-US" b="1" dirty="0">
                <a:solidFill>
                  <a:srgbClr val="FF0066"/>
                </a:solidFill>
              </a:rPr>
              <a:t>code</a:t>
            </a:r>
          </a:p>
        </p:txBody>
      </p:sp>
      <p:sp>
        <p:nvSpPr>
          <p:cNvPr id="21507" name="Rectangle 3"/>
          <p:cNvSpPr>
            <a:spLocks noGrp="1" noChangeArrowheads="1"/>
          </p:cNvSpPr>
          <p:nvPr>
            <p:ph idx="1"/>
          </p:nvPr>
        </p:nvSpPr>
        <p:spPr/>
        <p:txBody>
          <a:bodyPr/>
          <a:lstStyle/>
          <a:p>
            <a:pPr eaLnBrk="1" hangingPunct="1"/>
            <a:r>
              <a:rPr lang="en-US" dirty="0" smtClean="0"/>
              <a:t> Source code---Edit</a:t>
            </a:r>
          </a:p>
          <a:p>
            <a:pPr eaLnBrk="1" hangingPunct="1"/>
            <a:r>
              <a:rPr lang="en-US" dirty="0" smtClean="0"/>
              <a:t>preprocessor</a:t>
            </a:r>
          </a:p>
          <a:p>
            <a:pPr eaLnBrk="1" hangingPunct="1"/>
            <a:r>
              <a:rPr lang="en-US" dirty="0" smtClean="0"/>
              <a:t>Modified source code </a:t>
            </a:r>
          </a:p>
          <a:p>
            <a:pPr eaLnBrk="1" hangingPunct="1"/>
            <a:r>
              <a:rPr lang="en-US" dirty="0" smtClean="0"/>
              <a:t>compiler </a:t>
            </a:r>
          </a:p>
          <a:p>
            <a:pPr eaLnBrk="1" hangingPunct="1"/>
            <a:r>
              <a:rPr lang="en-US" dirty="0" smtClean="0"/>
              <a:t>Object code</a:t>
            </a:r>
          </a:p>
          <a:p>
            <a:pPr eaLnBrk="1" hangingPunct="1"/>
            <a:r>
              <a:rPr lang="en-US" dirty="0" smtClean="0"/>
              <a:t>Linker </a:t>
            </a:r>
          </a:p>
          <a:p>
            <a:pPr eaLnBrk="1" hangingPunct="1"/>
            <a:r>
              <a:rPr lang="en-US" dirty="0" smtClean="0"/>
              <a:t>Executable code</a:t>
            </a:r>
          </a:p>
          <a:p>
            <a:pPr eaLnBrk="1" hangingPunct="1"/>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1096962"/>
          </a:xfrm>
        </p:spPr>
        <p:txBody>
          <a:bodyPr>
            <a:normAutofit fontScale="90000"/>
          </a:bodyPr>
          <a:lstStyle/>
          <a:p>
            <a:pPr algn="l" eaLnBrk="1" fontAlgn="auto" hangingPunct="1">
              <a:lnSpc>
                <a:spcPct val="150000"/>
              </a:lnSpc>
              <a:spcAft>
                <a:spcPts val="0"/>
              </a:spcAft>
              <a:defRPr/>
            </a:pPr>
            <a:r>
              <a:rPr lang="en-US" b="1" u="sng" dirty="0" smtClean="0">
                <a:solidFill>
                  <a:schemeClr val="tx2">
                    <a:satMod val="200000"/>
                  </a:schemeClr>
                </a:solidFill>
              </a:rPr>
              <a:t/>
            </a:r>
            <a:br>
              <a:rPr lang="en-US" b="1" u="sng" dirty="0" smtClean="0">
                <a:solidFill>
                  <a:schemeClr val="tx2">
                    <a:satMod val="200000"/>
                  </a:schemeClr>
                </a:solidFill>
              </a:rPr>
            </a:br>
            <a:r>
              <a:rPr lang="en-US" b="1" u="sng" dirty="0" smtClean="0">
                <a:solidFill>
                  <a:schemeClr val="tx2">
                    <a:satMod val="200000"/>
                  </a:schemeClr>
                </a:solidFill>
              </a:rPr>
              <a:t/>
            </a:r>
            <a:br>
              <a:rPr lang="en-US" b="1" u="sng" dirty="0" smtClean="0">
                <a:solidFill>
                  <a:schemeClr val="tx2">
                    <a:satMod val="200000"/>
                  </a:schemeClr>
                </a:solidFill>
              </a:rPr>
            </a:br>
            <a:r>
              <a:rPr lang="en-US" b="1" u="sng" dirty="0" smtClean="0">
                <a:solidFill>
                  <a:schemeClr val="tx2">
                    <a:satMod val="200000"/>
                  </a:schemeClr>
                </a:solidFill>
              </a:rPr>
              <a:t/>
            </a:r>
            <a:br>
              <a:rPr lang="en-US" b="1" u="sng" dirty="0" smtClean="0">
                <a:solidFill>
                  <a:schemeClr val="tx2">
                    <a:satMod val="200000"/>
                  </a:schemeClr>
                </a:solidFill>
              </a:rPr>
            </a:br>
            <a:r>
              <a:rPr lang="en-US" sz="2400" dirty="0" smtClean="0"/>
              <a:t>The smallest individual units in a program are known as tokens. </a:t>
            </a:r>
            <a:br>
              <a:rPr lang="en-US" sz="2400" dirty="0" smtClean="0"/>
            </a:br>
            <a:r>
              <a:rPr lang="en-US" sz="2400" dirty="0" smtClean="0"/>
              <a:t>They are</a:t>
            </a:r>
            <a:r>
              <a:rPr lang="en-US" sz="2400" dirty="0" smtClean="0">
                <a:solidFill>
                  <a:schemeClr val="tx2">
                    <a:satMod val="200000"/>
                  </a:schemeClr>
                </a:solidFill>
              </a:rPr>
              <a:t> </a:t>
            </a:r>
            <a:endParaRPr lang="en-US" sz="2400" dirty="0">
              <a:solidFill>
                <a:schemeClr val="tx2">
                  <a:satMod val="200000"/>
                </a:schemeClr>
              </a:solidFill>
            </a:endParaRPr>
          </a:p>
        </p:txBody>
      </p:sp>
      <p:sp>
        <p:nvSpPr>
          <p:cNvPr id="16387" name="Rectangle 3"/>
          <p:cNvSpPr>
            <a:spLocks noGrp="1" noChangeArrowheads="1"/>
          </p:cNvSpPr>
          <p:nvPr>
            <p:ph idx="1"/>
          </p:nvPr>
        </p:nvSpPr>
        <p:spPr>
          <a:xfrm>
            <a:off x="914400" y="2590800"/>
            <a:ext cx="7772400" cy="3765550"/>
          </a:xfrm>
          <a:ln>
            <a:solidFill>
              <a:srgbClr val="0000FF"/>
            </a:solidFill>
          </a:ln>
        </p:spPr>
        <p:txBody>
          <a:bodyPr/>
          <a:lstStyle/>
          <a:p>
            <a:r>
              <a:rPr lang="en-US" b="1" dirty="0" smtClean="0"/>
              <a:t>key words</a:t>
            </a:r>
            <a:endParaRPr lang="en-US" dirty="0" smtClean="0"/>
          </a:p>
          <a:p>
            <a:r>
              <a:rPr lang="en-US" b="1" dirty="0" smtClean="0"/>
              <a:t> identifiers (programmer- defined symbols)</a:t>
            </a:r>
            <a:endParaRPr lang="en-US" dirty="0" smtClean="0"/>
          </a:p>
          <a:p>
            <a:r>
              <a:rPr lang="en-US" b="1" dirty="0" smtClean="0"/>
              <a:t> operators</a:t>
            </a:r>
            <a:endParaRPr lang="en-US" dirty="0" smtClean="0"/>
          </a:p>
          <a:p>
            <a:r>
              <a:rPr lang="en-US" b="1" dirty="0" smtClean="0"/>
              <a:t> constants  and </a:t>
            </a:r>
            <a:endParaRPr lang="en-US" dirty="0" smtClean="0"/>
          </a:p>
          <a:p>
            <a:r>
              <a:rPr lang="en-US" b="1" dirty="0" smtClean="0"/>
              <a:t> strings.</a:t>
            </a:r>
            <a:endParaRPr lang="en-US" dirty="0" smtClean="0"/>
          </a:p>
          <a:p>
            <a:pPr eaLnBrk="1" hangingPunct="1"/>
            <a:endParaRPr lang="en-US" dirty="0" smtClean="0"/>
          </a:p>
        </p:txBody>
      </p:sp>
      <p:sp>
        <p:nvSpPr>
          <p:cNvPr id="4" name="Rectangle 3"/>
          <p:cNvSpPr/>
          <p:nvPr/>
        </p:nvSpPr>
        <p:spPr>
          <a:xfrm>
            <a:off x="2286000" y="838200"/>
            <a:ext cx="5105400" cy="584775"/>
          </a:xfrm>
          <a:prstGeom prst="rect">
            <a:avLst/>
          </a:prstGeom>
        </p:spPr>
        <p:txBody>
          <a:bodyPr wrap="square">
            <a:spAutoFit/>
          </a:bodyPr>
          <a:lstStyle/>
          <a:p>
            <a:r>
              <a:rPr lang="en-US" sz="3200" b="1" u="sng" dirty="0" smtClean="0">
                <a:solidFill>
                  <a:srgbClr val="FF0066"/>
                </a:solidFill>
              </a:rPr>
              <a:t>TOKENS- Language elements</a:t>
            </a:r>
            <a:endParaRPr lang="en-US" sz="3200" dirty="0">
              <a:solidFill>
                <a:srgbClr val="FF0066"/>
              </a:solidFill>
            </a:endParaRPr>
          </a:p>
        </p:txBody>
      </p:sp>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1000"/>
                                        <p:tgtEl>
                                          <p:spTgt spid="16387">
                                            <p:txEl>
                                              <p:pRg st="0" end="0"/>
                                            </p:txEl>
                                          </p:spTgt>
                                        </p:tgtEl>
                                      </p:cBhvr>
                                    </p:animEffect>
                                    <p:anim calcmode="lin" valueType="num">
                                      <p:cBhvr>
                                        <p:cTn id="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16387">
                                            <p:txEl>
                                              <p:pRg st="1" end="1"/>
                                            </p:txEl>
                                          </p:spTgt>
                                        </p:tgtEl>
                                        <p:attrNameLst>
                                          <p:attrName>style.visibility</p:attrName>
                                        </p:attrNameLst>
                                      </p:cBhvr>
                                      <p:to>
                                        <p:strVal val="visible"/>
                                      </p:to>
                                    </p:set>
                                    <p:animEffect transition="in" filter="fade">
                                      <p:cBhvr>
                                        <p:cTn id="14" dur="1000"/>
                                        <p:tgtEl>
                                          <p:spTgt spid="16387">
                                            <p:txEl>
                                              <p:pRg st="1" end="1"/>
                                            </p:txEl>
                                          </p:spTgt>
                                        </p:tgtEl>
                                      </p:cBhvr>
                                    </p:animEffect>
                                    <p:anim calcmode="lin" valueType="num">
                                      <p:cBhvr>
                                        <p:cTn id="1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16387">
                                            <p:txEl>
                                              <p:pRg st="2" end="2"/>
                                            </p:txEl>
                                          </p:spTgt>
                                        </p:tgtEl>
                                        <p:attrNameLst>
                                          <p:attrName>style.visibility</p:attrName>
                                        </p:attrNameLst>
                                      </p:cBhvr>
                                      <p:to>
                                        <p:strVal val="visible"/>
                                      </p:to>
                                    </p:set>
                                    <p:animEffect transition="in" filter="fade">
                                      <p:cBhvr>
                                        <p:cTn id="21" dur="1000"/>
                                        <p:tgtEl>
                                          <p:spTgt spid="16387">
                                            <p:txEl>
                                              <p:pRg st="2" end="2"/>
                                            </p:txEl>
                                          </p:spTgt>
                                        </p:tgtEl>
                                      </p:cBhvr>
                                    </p:animEffect>
                                    <p:anim calcmode="lin" valueType="num">
                                      <p:cBhvr>
                                        <p:cTn id="2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16387">
                                            <p:txEl>
                                              <p:pRg st="3" end="3"/>
                                            </p:txEl>
                                          </p:spTgt>
                                        </p:tgtEl>
                                        <p:attrNameLst>
                                          <p:attrName>style.visibility</p:attrName>
                                        </p:attrNameLst>
                                      </p:cBhvr>
                                      <p:to>
                                        <p:strVal val="visible"/>
                                      </p:to>
                                    </p:set>
                                    <p:animEffect transition="in" filter="fade">
                                      <p:cBhvr>
                                        <p:cTn id="28" dur="1000"/>
                                        <p:tgtEl>
                                          <p:spTgt spid="16387">
                                            <p:txEl>
                                              <p:pRg st="3" end="3"/>
                                            </p:txEl>
                                          </p:spTgt>
                                        </p:tgtEl>
                                      </p:cBhvr>
                                    </p:animEffect>
                                    <p:anim calcmode="lin" valueType="num">
                                      <p:cBhvr>
                                        <p:cTn id="2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16387">
                                            <p:txEl>
                                              <p:pRg st="4" end="4"/>
                                            </p:txEl>
                                          </p:spTgt>
                                        </p:tgtEl>
                                        <p:attrNameLst>
                                          <p:attrName>style.visibility</p:attrName>
                                        </p:attrNameLst>
                                      </p:cBhvr>
                                      <p:to>
                                        <p:strVal val="visible"/>
                                      </p:to>
                                    </p:set>
                                    <p:animEffect transition="in" filter="fade">
                                      <p:cBhvr>
                                        <p:cTn id="35" dur="1000"/>
                                        <p:tgtEl>
                                          <p:spTgt spid="16387">
                                            <p:txEl>
                                              <p:pRg st="4" end="4"/>
                                            </p:txEl>
                                          </p:spTgt>
                                        </p:tgtEl>
                                      </p:cBhvr>
                                    </p:animEffect>
                                    <p:anim calcmode="lin" valueType="num">
                                      <p:cBhvr>
                                        <p:cTn id="36" dur="10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638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88975"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u="sng" dirty="0" smtClean="0"/>
              <a:t>Reference books</a:t>
            </a:r>
            <a:br>
              <a:rPr lang="en-US" u="sng" dirty="0" smtClean="0"/>
            </a:br>
            <a:r>
              <a:rPr lang="en-US" dirty="0" smtClean="0"/>
              <a:t/>
            </a:r>
            <a:br>
              <a:rPr lang="en-US" dirty="0" smtClean="0"/>
            </a:br>
            <a:r>
              <a:rPr lang="en-US" dirty="0" smtClean="0"/>
              <a:t>1. </a:t>
            </a:r>
            <a:r>
              <a:rPr lang="en-US" dirty="0" err="1" smtClean="0"/>
              <a:t>E.Balaguruswamy</a:t>
            </a:r>
            <a:r>
              <a:rPr lang="en-US" dirty="0" smtClean="0"/>
              <a:t/>
            </a:r>
            <a:br>
              <a:rPr lang="en-US" dirty="0" smtClean="0"/>
            </a:br>
            <a:r>
              <a:rPr lang="en-US" dirty="0" smtClean="0"/>
              <a:t>2. </a:t>
            </a:r>
            <a:r>
              <a:rPr lang="en-US" dirty="0" smtClean="0">
                <a:solidFill>
                  <a:srgbClr val="00B0F0"/>
                </a:solidFill>
              </a:rPr>
              <a:t>Tony Gaddis</a:t>
            </a:r>
            <a:r>
              <a:rPr lang="en-US" dirty="0" smtClean="0"/>
              <a:t/>
            </a:r>
            <a:br>
              <a:rPr lang="en-US" dirty="0" smtClean="0"/>
            </a:br>
            <a:r>
              <a:rPr lang="en-US" dirty="0" smtClean="0"/>
              <a:t>3. </a:t>
            </a:r>
            <a:r>
              <a:rPr lang="en-US" dirty="0" smtClean="0">
                <a:solidFill>
                  <a:srgbClr val="00B0F0"/>
                </a:solidFill>
              </a:rPr>
              <a:t>D. </a:t>
            </a:r>
            <a:r>
              <a:rPr lang="en-US" dirty="0" err="1" smtClean="0">
                <a:solidFill>
                  <a:srgbClr val="00B0F0"/>
                </a:solidFill>
              </a:rPr>
              <a:t>Ravichandran</a:t>
            </a:r>
            <a:r>
              <a:rPr lang="en-US" dirty="0" smtClean="0"/>
              <a:t/>
            </a:r>
            <a:br>
              <a:rPr lang="en-US" dirty="0" smtClean="0"/>
            </a:br>
            <a:r>
              <a:rPr lang="en-US" dirty="0" smtClean="0"/>
              <a:t>4. </a:t>
            </a:r>
            <a:r>
              <a:rPr lang="en-US" dirty="0" err="1" smtClean="0"/>
              <a:t>Yashwant</a:t>
            </a:r>
            <a:r>
              <a:rPr lang="en-US" dirty="0" smtClean="0"/>
              <a:t> </a:t>
            </a:r>
            <a:r>
              <a:rPr lang="en-US" dirty="0" err="1" smtClean="0"/>
              <a:t>Kanitkar</a:t>
            </a:r>
            <a:endParaRPr lang="en-US" dirty="0"/>
          </a:p>
        </p:txBody>
      </p:sp>
      <p:sp>
        <p:nvSpPr>
          <p:cNvPr id="6" name="Footer Placeholder 5"/>
          <p:cNvSpPr>
            <a:spLocks noGrp="1"/>
          </p:cNvSpPr>
          <p:nvPr>
            <p:ph type="ftr" sz="quarter" idx="11"/>
          </p:nvPr>
        </p:nvSpPr>
        <p:spPr/>
        <p:txBody>
          <a:bodyPr/>
          <a:lstStyle/>
          <a:p>
            <a:r>
              <a:rPr lang="en-US" dirty="0" smtClean="0"/>
              <a:t>Slides by Mrs. </a:t>
            </a:r>
            <a:r>
              <a:rPr lang="en-US" dirty="0" err="1" smtClean="0"/>
              <a:t>Pai</a:t>
            </a:r>
            <a:r>
              <a:rPr lang="en-US" dirty="0" smtClean="0"/>
              <a:t> for </a:t>
            </a:r>
            <a:r>
              <a:rPr lang="en-US" dirty="0" err="1" smtClean="0"/>
              <a:t>Sem</a:t>
            </a:r>
            <a:r>
              <a:rPr lang="en-US" dirty="0" smtClean="0"/>
              <a:t> 6 (</a:t>
            </a:r>
            <a:r>
              <a:rPr lang="en-US" dirty="0" smtClean="0"/>
              <a:t>2016-2017)</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66"/>
                </a:solidFill>
              </a:rPr>
              <a:t>KEY WORDS</a:t>
            </a:r>
            <a:r>
              <a:rPr lang="en-US" dirty="0" smtClean="0">
                <a:solidFill>
                  <a:srgbClr val="FF0066"/>
                </a:solidFill>
              </a:rPr>
              <a:t>: </a:t>
            </a:r>
            <a:r>
              <a:rPr lang="en-US" sz="3200" dirty="0" smtClean="0">
                <a:solidFill>
                  <a:srgbClr val="FF0066"/>
                </a:solidFill>
              </a:rPr>
              <a:t>written in lower case </a:t>
            </a:r>
            <a:endParaRPr lang="en-US" sz="3200" dirty="0">
              <a:solidFill>
                <a:srgbClr val="FF0066"/>
              </a:solidFill>
            </a:endParaRPr>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lvl="0"/>
            <a:r>
              <a:rPr lang="en-US" dirty="0" smtClean="0">
                <a:solidFill>
                  <a:srgbClr val="0000FF"/>
                </a:solidFill>
              </a:rPr>
              <a:t>These are also known as reserved words. </a:t>
            </a:r>
          </a:p>
          <a:p>
            <a:pPr lvl="0"/>
            <a:r>
              <a:rPr lang="en-US" dirty="0" smtClean="0">
                <a:solidFill>
                  <a:srgbClr val="0000FF"/>
                </a:solidFill>
              </a:rPr>
              <a:t>They have a special meaning. They cannot be used for any other purpose than what they are designed for. </a:t>
            </a:r>
          </a:p>
          <a:p>
            <a:pPr lvl="0"/>
            <a:endParaRPr lang="en-US" dirty="0" smtClean="0"/>
          </a:p>
          <a:p>
            <a:pPr lvl="0">
              <a:buNone/>
            </a:pPr>
            <a:r>
              <a:rPr lang="en-US" dirty="0" smtClean="0"/>
              <a:t>    List of key words in alphabetical order ……</a:t>
            </a:r>
            <a:r>
              <a:rPr lang="en-US" dirty="0" smtClean="0">
                <a:solidFill>
                  <a:srgbClr val="FF0066"/>
                </a:solidFill>
              </a:rPr>
              <a:t>a quick glance</a:t>
            </a:r>
          </a:p>
          <a:p>
            <a:pPr>
              <a:lnSpc>
                <a:spcPct val="170000"/>
              </a:lnSpc>
            </a:pPr>
            <a:r>
              <a:rPr lang="en-US" b="1" dirty="0" smtClean="0"/>
              <a:t>asm, auto, </a:t>
            </a:r>
            <a:r>
              <a:rPr lang="en-US" b="1" dirty="0" err="1" smtClean="0"/>
              <a:t>bool</a:t>
            </a:r>
            <a:r>
              <a:rPr lang="en-US" b="1" dirty="0" smtClean="0"/>
              <a:t>, break, case, catch, char, class, const, const_cast, continue, default, delete, do, double, dynamic_cast, else, enum, explicit, extern, export, false, float, for, friend, goto, if, inline, </a:t>
            </a:r>
            <a:r>
              <a:rPr lang="en-US" b="1" dirty="0" err="1" smtClean="0"/>
              <a:t>int</a:t>
            </a:r>
            <a:r>
              <a:rPr lang="en-US" b="1" dirty="0" smtClean="0"/>
              <a:t>, long, mutable, namespace, new, operator, private, protected, public, register, reinterpret_cast, return, short, signed, sizeof, static, static_cast, struct, switch, template, this, throw, true, try, typedef, typeid, typename, union, unsigned, using, virtual, void, volatile, wchar_t, while.</a:t>
            </a:r>
            <a:endParaRPr lang="en-US" dirty="0" smtClean="0"/>
          </a:p>
          <a:p>
            <a:pPr>
              <a:buNone/>
            </a:pPr>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b="1" u="sng" dirty="0" smtClean="0">
                <a:solidFill>
                  <a:srgbClr val="FF0066"/>
                </a:solidFill>
              </a:rPr>
              <a:t>Identifiers</a:t>
            </a:r>
            <a:r>
              <a:rPr lang="en-US" b="1" dirty="0" smtClean="0">
                <a:solidFill>
                  <a:srgbClr val="FF0066"/>
                </a:solidFill>
              </a:rPr>
              <a:t> : Rules</a:t>
            </a:r>
            <a:endParaRPr lang="en-US" dirty="0" smtClean="0">
              <a:solidFill>
                <a:srgbClr val="FF0066"/>
              </a:solidFill>
            </a:endParaRPr>
          </a:p>
        </p:txBody>
      </p:sp>
      <p:sp>
        <p:nvSpPr>
          <p:cNvPr id="22531" name="Content Placeholder 2"/>
          <p:cNvSpPr>
            <a:spLocks noGrp="1"/>
          </p:cNvSpPr>
          <p:nvPr>
            <p:ph idx="1"/>
          </p:nvPr>
        </p:nvSpPr>
        <p:spPr>
          <a:xfrm>
            <a:off x="457200" y="1371600"/>
            <a:ext cx="8229600" cy="4754563"/>
          </a:xfrm>
        </p:spPr>
        <p:txBody>
          <a:bodyPr>
            <a:normAutofit fontScale="62500" lnSpcReduction="20000"/>
          </a:bodyPr>
          <a:lstStyle/>
          <a:p>
            <a:pPr algn="just" eaLnBrk="1" hangingPunct="1"/>
            <a:r>
              <a:rPr lang="en-US" dirty="0" smtClean="0"/>
              <a:t>Series of characters consisting of letters, digits &amp; underscore that </a:t>
            </a:r>
            <a:r>
              <a:rPr lang="en-US" dirty="0" smtClean="0">
                <a:solidFill>
                  <a:srgbClr val="FF0000"/>
                </a:solidFill>
              </a:rPr>
              <a:t>does not begin with digit.</a:t>
            </a:r>
          </a:p>
          <a:p>
            <a:pPr algn="just" eaLnBrk="1" hangingPunct="1">
              <a:buFont typeface="Arial" charset="0"/>
              <a:buNone/>
            </a:pPr>
            <a:r>
              <a:rPr lang="en-US" dirty="0" smtClean="0">
                <a:solidFill>
                  <a:srgbClr val="FF0000"/>
                </a:solidFill>
              </a:rPr>
              <a:t> </a:t>
            </a:r>
          </a:p>
          <a:p>
            <a:pPr algn="just" eaLnBrk="1" hangingPunct="1"/>
            <a:r>
              <a:rPr lang="en-US" dirty="0" smtClean="0"/>
              <a:t>Case sensitive – uppercase &amp; lowercase letters are different.</a:t>
            </a:r>
          </a:p>
          <a:p>
            <a:pPr algn="just" eaLnBrk="1" hangingPunct="1">
              <a:buFont typeface="Arial" charset="0"/>
              <a:buNone/>
            </a:pPr>
            <a:r>
              <a:rPr lang="en-US" dirty="0" smtClean="0"/>
              <a:t> </a:t>
            </a:r>
          </a:p>
          <a:p>
            <a:pPr algn="just" eaLnBrk="1" hangingPunct="1"/>
            <a:r>
              <a:rPr lang="en-US" dirty="0" smtClean="0"/>
              <a:t>Keywords or reserved words cannot be used as identifiers.</a:t>
            </a:r>
          </a:p>
          <a:p>
            <a:pPr algn="just"/>
            <a:r>
              <a:rPr lang="en-US" dirty="0" smtClean="0"/>
              <a:t>Blank spaces letters cannot be a part of an identifier.</a:t>
            </a:r>
          </a:p>
          <a:p>
            <a:pPr algn="just"/>
            <a:r>
              <a:rPr lang="en-US" dirty="0" smtClean="0"/>
              <a:t> Special characters are also not allowed….#, $, &amp;, !, @, </a:t>
            </a:r>
            <a:r>
              <a:rPr lang="en-US" dirty="0" smtClean="0">
                <a:sym typeface="Symbol"/>
              </a:rPr>
              <a:t>, /,</a:t>
            </a:r>
            <a:endParaRPr lang="en-US" dirty="0" smtClean="0"/>
          </a:p>
          <a:p>
            <a:pPr algn="just">
              <a:buNone/>
            </a:pPr>
            <a:endParaRPr lang="en-US" dirty="0" smtClean="0"/>
          </a:p>
          <a:p>
            <a:pPr algn="just"/>
            <a:r>
              <a:rPr lang="en-US" dirty="0" smtClean="0"/>
              <a:t>Allows identifiers of any length.</a:t>
            </a:r>
          </a:p>
          <a:p>
            <a:endParaRPr lang="en-US" dirty="0" smtClean="0"/>
          </a:p>
          <a:p>
            <a:pPr algn="just"/>
            <a:r>
              <a:rPr lang="en-US" dirty="0" smtClean="0"/>
              <a:t>System and/or C++ implementation can impose some restrictions on length of identifier.</a:t>
            </a:r>
          </a:p>
          <a:p>
            <a:pPr algn="just" eaLnBrk="1" hangingPunct="1"/>
            <a:endParaRPr lang="en-US" dirty="0" smtClean="0"/>
          </a:p>
          <a:p>
            <a:pPr algn="just" eaLnBrk="1" hangingPunct="1">
              <a:buFont typeface="Arial" charset="0"/>
              <a:buNone/>
            </a:pPr>
            <a:r>
              <a:rPr lang="en-US" dirty="0" smtClean="0"/>
              <a:t> </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66"/>
                </a:solidFill>
              </a:rPr>
              <a:t>Identifiers</a:t>
            </a:r>
            <a:r>
              <a:rPr lang="en-US" b="1" dirty="0" smtClean="0">
                <a:solidFill>
                  <a:srgbClr val="FF0066"/>
                </a:solidFill>
              </a:rPr>
              <a:t> : valid/ invalid</a:t>
            </a:r>
            <a:endParaRPr lang="en-US" dirty="0"/>
          </a:p>
        </p:txBody>
      </p:sp>
      <p:graphicFrame>
        <p:nvGraphicFramePr>
          <p:cNvPr id="4" name="Content Placeholder 3"/>
          <p:cNvGraphicFramePr>
            <a:graphicFrameLocks noGrp="1"/>
          </p:cNvGraphicFramePr>
          <p:nvPr>
            <p:ph idx="1"/>
          </p:nvPr>
        </p:nvGraphicFramePr>
        <p:xfrm>
          <a:off x="457200" y="1600200"/>
          <a:ext cx="8229600" cy="4950822"/>
        </p:xfrm>
        <a:graphic>
          <a:graphicData uri="http://schemas.openxmlformats.org/drawingml/2006/table">
            <a:tbl>
              <a:tblPr firstRow="1" bandRow="1">
                <a:tableStyleId>{5C22544A-7EE6-4342-B048-85BDC9FD1C3A}</a:tableStyleId>
              </a:tblPr>
              <a:tblGrid>
                <a:gridCol w="2743200"/>
                <a:gridCol w="2743200"/>
                <a:gridCol w="2743200"/>
              </a:tblGrid>
              <a:tr h="5551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Identifier</a:t>
                      </a:r>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Valid / Invalid</a:t>
                      </a:r>
                    </a:p>
                    <a:p>
                      <a:endParaRPr lang="en-US" dirty="0"/>
                    </a:p>
                  </a:txBody>
                  <a:tcPr>
                    <a:solidFill>
                      <a:schemeClr val="accent2">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Reason</a:t>
                      </a:r>
                    </a:p>
                    <a:p>
                      <a:endParaRPr lang="en-US" dirty="0"/>
                    </a:p>
                  </a:txBody>
                  <a:tcPr>
                    <a:solidFill>
                      <a:schemeClr val="accent2">
                        <a:lumMod val="75000"/>
                      </a:schemeClr>
                    </a:solidFill>
                  </a:tcPr>
                </a:tc>
              </a:tr>
              <a:tr h="555171">
                <a:tc>
                  <a:txBody>
                    <a:bodyPr/>
                    <a:lstStyle/>
                    <a:p>
                      <a:pPr algn="ctr"/>
                      <a:r>
                        <a:rPr lang="en-US" dirty="0" smtClean="0"/>
                        <a:t>5axbycz</a:t>
                      </a:r>
                      <a:endParaRPr lang="en-US" dirty="0"/>
                    </a:p>
                  </a:txBody>
                  <a:tcPr/>
                </a:tc>
                <a:tc>
                  <a:txBody>
                    <a:bodyPr/>
                    <a:lstStyle/>
                    <a:p>
                      <a:pPr algn="ctr"/>
                      <a:r>
                        <a:rPr lang="en-US" dirty="0" smtClean="0"/>
                        <a:t>Invalid</a:t>
                      </a:r>
                      <a:endParaRPr lang="en-US" dirty="0"/>
                    </a:p>
                  </a:txBody>
                  <a:tcPr/>
                </a:tc>
                <a:tc>
                  <a:txBody>
                    <a:bodyPr/>
                    <a:lstStyle/>
                    <a:p>
                      <a:pPr algn="ctr"/>
                      <a:r>
                        <a:rPr lang="en-US" dirty="0" smtClean="0"/>
                        <a:t>Cannot start with digit</a:t>
                      </a:r>
                      <a:endParaRPr lang="en-US" dirty="0"/>
                    </a:p>
                  </a:txBody>
                  <a:tcPr/>
                </a:tc>
              </a:tr>
              <a:tr h="555171">
                <a:tc>
                  <a:txBody>
                    <a:bodyPr/>
                    <a:lstStyle/>
                    <a:p>
                      <a:pPr algn="ctr"/>
                      <a:r>
                        <a:rPr lang="en-US" dirty="0" smtClean="0"/>
                        <a:t>basic salary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invalid</a:t>
                      </a:r>
                    </a:p>
                  </a:txBody>
                  <a:tcPr/>
                </a:tc>
                <a:tc>
                  <a:txBody>
                    <a:bodyPr/>
                    <a:lstStyle/>
                    <a:p>
                      <a:pPr algn="ctr"/>
                      <a:r>
                        <a:rPr lang="en-US" dirty="0" smtClean="0"/>
                        <a:t>Special character (space) not allowed</a:t>
                      </a:r>
                      <a:endParaRPr lang="en-US" dirty="0"/>
                    </a:p>
                  </a:txBody>
                  <a:tcPr/>
                </a:tc>
              </a:tr>
              <a:tr h="555171">
                <a:tc>
                  <a:txBody>
                    <a:bodyPr/>
                    <a:lstStyle/>
                    <a:p>
                      <a:pPr algn="ctr"/>
                      <a:r>
                        <a:rPr lang="en-US" dirty="0" smtClean="0"/>
                        <a:t>#pay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Invalid</a:t>
                      </a:r>
                    </a:p>
                  </a:txBody>
                  <a:tcPr/>
                </a:tc>
                <a:tc>
                  <a:txBody>
                    <a:bodyPr/>
                    <a:lstStyle/>
                    <a:p>
                      <a:pPr algn="ctr"/>
                      <a:r>
                        <a:rPr lang="en-US" dirty="0" smtClean="0"/>
                        <a:t>Special character (hash) not allowed</a:t>
                      </a:r>
                      <a:endParaRPr lang="en-US" dirty="0"/>
                    </a:p>
                  </a:txBody>
                  <a:tcPr/>
                </a:tc>
              </a:tr>
              <a:tr h="555171">
                <a:tc>
                  <a:txBody>
                    <a:bodyPr/>
                    <a:lstStyle/>
                    <a:p>
                      <a:pPr algn="ctr"/>
                      <a:r>
                        <a:rPr lang="en-US" dirty="0" smtClean="0"/>
                        <a:t>counter</a:t>
                      </a:r>
                      <a:endParaRPr lang="en-US" dirty="0"/>
                    </a:p>
                  </a:txBody>
                  <a:tcPr/>
                </a:tc>
                <a:tc>
                  <a:txBody>
                    <a:bodyPr/>
                    <a:lstStyle/>
                    <a:p>
                      <a:pPr algn="ctr"/>
                      <a:r>
                        <a:rPr lang="en-US" dirty="0" smtClean="0"/>
                        <a:t>Valid</a:t>
                      </a:r>
                      <a:endParaRPr lang="en-US" dirty="0"/>
                    </a:p>
                  </a:txBody>
                  <a:tcPr/>
                </a:tc>
                <a:tc>
                  <a:txBody>
                    <a:bodyPr/>
                    <a:lstStyle/>
                    <a:p>
                      <a:pPr algn="ctr"/>
                      <a:endParaRPr lang="en-US" dirty="0"/>
                    </a:p>
                  </a:txBody>
                  <a:tcPr/>
                </a:tc>
              </a:tr>
              <a:tr h="55517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default</a:t>
                      </a:r>
                    </a:p>
                    <a:p>
                      <a:pPr algn="ct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invalid</a:t>
                      </a:r>
                    </a:p>
                  </a:txBody>
                  <a:tcPr/>
                </a:tc>
                <a:tc>
                  <a:txBody>
                    <a:bodyPr/>
                    <a:lstStyle/>
                    <a:p>
                      <a:pPr algn="ctr"/>
                      <a:r>
                        <a:rPr lang="en-US" dirty="0" smtClean="0"/>
                        <a:t>C++ </a:t>
                      </a:r>
                      <a:r>
                        <a:rPr lang="en-US" baseline="0" dirty="0" smtClean="0"/>
                        <a:t> key or reserved word.</a:t>
                      </a:r>
                      <a:endParaRPr lang="en-US" dirty="0"/>
                    </a:p>
                  </a:txBody>
                  <a:tcPr/>
                </a:tc>
              </a:tr>
              <a:tr h="555171">
                <a:tc>
                  <a:txBody>
                    <a:bodyPr/>
                    <a:lstStyle/>
                    <a:p>
                      <a:r>
                        <a:rPr lang="en-US" sz="1800" kern="1200" dirty="0" smtClean="0">
                          <a:solidFill>
                            <a:schemeClr val="dk1"/>
                          </a:solidFill>
                          <a:latin typeface="+mn-lt"/>
                          <a:ea typeface="+mn-ea"/>
                          <a:cs typeface="+mn-cs"/>
                        </a:rPr>
                        <a:t>               _perimeter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Valid</a:t>
                      </a:r>
                    </a:p>
                    <a:p>
                      <a:endParaRPr lang="en-US" dirty="0"/>
                    </a:p>
                  </a:txBody>
                  <a:tcPr/>
                </a:tc>
                <a:tc>
                  <a:txBody>
                    <a:bodyPr/>
                    <a:lstStyle/>
                    <a:p>
                      <a:endParaRPr lang="en-US" dirty="0"/>
                    </a:p>
                  </a:txBody>
                  <a:tcPr/>
                </a:tc>
              </a:tr>
              <a:tr h="555171">
                <a:tc>
                  <a:txBody>
                    <a:bodyPr/>
                    <a:lstStyle/>
                    <a:p>
                      <a:r>
                        <a:rPr lang="en-US" sz="1800" kern="1200" dirty="0" smtClean="0">
                          <a:solidFill>
                            <a:schemeClr val="dk1"/>
                          </a:solidFill>
                          <a:latin typeface="+mn-lt"/>
                          <a:ea typeface="+mn-ea"/>
                          <a:cs typeface="+mn-cs"/>
                        </a:rPr>
                        <a:t>                     S.I.E.S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invalid</a:t>
                      </a:r>
                    </a:p>
                    <a:p>
                      <a:endParaRPr lang="en-US" dirty="0"/>
                    </a:p>
                  </a:txBody>
                  <a:tcPr/>
                </a:tc>
                <a:tc>
                  <a:txBody>
                    <a:bodyPr/>
                    <a:lstStyle/>
                    <a:p>
                      <a:r>
                        <a:rPr lang="en-US" dirty="0" smtClean="0"/>
                        <a:t>Dot not allowed</a:t>
                      </a:r>
                      <a:endParaRPr lang="en-US" dirty="0"/>
                    </a:p>
                  </a:txBody>
                  <a:tcPr/>
                </a:tc>
              </a:tr>
            </a:tbl>
          </a:graphicData>
        </a:graphic>
      </p:graphicFrame>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66"/>
                </a:solidFill>
              </a:rPr>
              <a:t>Operators : categories</a:t>
            </a:r>
            <a:endParaRPr lang="en-US" dirty="0">
              <a:solidFill>
                <a:srgbClr val="FF0066"/>
              </a:solidFill>
            </a:endParaRPr>
          </a:p>
        </p:txBody>
      </p:sp>
      <p:sp>
        <p:nvSpPr>
          <p:cNvPr id="3" name="Content Placeholder 2"/>
          <p:cNvSpPr>
            <a:spLocks noGrp="1"/>
          </p:cNvSpPr>
          <p:nvPr>
            <p:ph idx="1"/>
          </p:nvPr>
        </p:nvSpPr>
        <p:spPr>
          <a:xfrm>
            <a:off x="1143000" y="1600200"/>
            <a:ext cx="7543800" cy="4525963"/>
          </a:xfrm>
        </p:spPr>
        <p:txBody>
          <a:bodyPr/>
          <a:lstStyle/>
          <a:p>
            <a:pPr lvl="0"/>
            <a:r>
              <a:rPr lang="en-US" dirty="0" smtClean="0"/>
              <a:t>Arithmetic operators</a:t>
            </a:r>
          </a:p>
          <a:p>
            <a:pPr lvl="0"/>
            <a:r>
              <a:rPr lang="en-US" dirty="0" smtClean="0"/>
              <a:t>Relational operators</a:t>
            </a:r>
          </a:p>
          <a:p>
            <a:pPr lvl="0"/>
            <a:r>
              <a:rPr lang="en-US" dirty="0" smtClean="0"/>
              <a:t>Logical operators</a:t>
            </a:r>
          </a:p>
          <a:p>
            <a:pPr lvl="0"/>
            <a:r>
              <a:rPr lang="en-US" dirty="0" smtClean="0"/>
              <a:t>Assignment operators</a:t>
            </a:r>
          </a:p>
          <a:p>
            <a:pPr lvl="0"/>
            <a:r>
              <a:rPr lang="en-US" dirty="0" smtClean="0"/>
              <a:t>Bitwise operators</a:t>
            </a:r>
          </a:p>
          <a:p>
            <a:pPr lvl="0"/>
            <a:r>
              <a:rPr lang="en-US" dirty="0" smtClean="0"/>
              <a:t>Others </a:t>
            </a: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pPr>
              <a:defRPr/>
            </a:pPr>
            <a:r>
              <a:rPr lang="en-US" u="sng" dirty="0" smtClean="0">
                <a:solidFill>
                  <a:schemeClr val="tx2">
                    <a:satMod val="200000"/>
                  </a:schemeClr>
                </a:solidFill>
              </a:rPr>
              <a:t>operators</a:t>
            </a:r>
            <a:r>
              <a:rPr lang="en-US" dirty="0" smtClean="0"/>
              <a:t> :</a:t>
            </a:r>
            <a:r>
              <a:rPr lang="en-US" sz="3600" dirty="0" smtClean="0"/>
              <a:t>operate on one or more operands</a:t>
            </a:r>
            <a:endParaRPr lang="en-US" sz="3600" dirty="0">
              <a:solidFill>
                <a:schemeClr val="tx2">
                  <a:satMod val="200000"/>
                </a:schemeClr>
              </a:solidFill>
            </a:endParaRPr>
          </a:p>
        </p:txBody>
      </p:sp>
      <p:sp>
        <p:nvSpPr>
          <p:cNvPr id="52227" name="Rectangle 3"/>
          <p:cNvSpPr>
            <a:spLocks noGrp="1" noChangeArrowheads="1"/>
          </p:cNvSpPr>
          <p:nvPr>
            <p:ph idx="1"/>
          </p:nvPr>
        </p:nvSpPr>
        <p:spPr/>
        <p:txBody>
          <a:bodyPr>
            <a:normAutofit/>
          </a:bodyPr>
          <a:lstStyle/>
          <a:p>
            <a:pPr eaLnBrk="1" hangingPunct="1"/>
            <a:r>
              <a:rPr lang="en-US" dirty="0" smtClean="0">
                <a:solidFill>
                  <a:srgbClr val="FF0066"/>
                </a:solidFill>
              </a:rPr>
              <a:t>Arithmetic---(+ , - , * , /,  %)</a:t>
            </a:r>
          </a:p>
          <a:p>
            <a:pPr eaLnBrk="1" hangingPunct="1"/>
            <a:r>
              <a:rPr lang="en-US" dirty="0" smtClean="0">
                <a:solidFill>
                  <a:srgbClr val="FF0066"/>
                </a:solidFill>
              </a:rPr>
              <a:t>Logical  --- AND(&amp;&amp;), OR(||), NOT(!)</a:t>
            </a:r>
          </a:p>
          <a:p>
            <a:pPr eaLnBrk="1" hangingPunct="1"/>
            <a:r>
              <a:rPr lang="en-US" dirty="0" smtClean="0">
                <a:solidFill>
                  <a:srgbClr val="FF0066"/>
                </a:solidFill>
              </a:rPr>
              <a:t>Relational ---(&lt;, &lt;=, &gt;, &gt;=, ==, !=)</a:t>
            </a:r>
          </a:p>
          <a:p>
            <a:pPr eaLnBrk="1" hangingPunct="1"/>
            <a:endParaRPr lang="en-US" dirty="0" smtClean="0">
              <a:solidFill>
                <a:srgbClr val="66FF33"/>
              </a:solidFill>
            </a:endParaRPr>
          </a:p>
          <a:p>
            <a:pPr eaLnBrk="1" hangingPunct="1">
              <a:buFontTx/>
              <a:buChar char="o"/>
            </a:pPr>
            <a:r>
              <a:rPr lang="en-US" dirty="0" smtClean="0">
                <a:solidFill>
                  <a:srgbClr val="FF0066"/>
                </a:solidFill>
              </a:rPr>
              <a:t>Ternary</a:t>
            </a:r>
          </a:p>
          <a:p>
            <a:pPr eaLnBrk="1" hangingPunct="1">
              <a:buFontTx/>
              <a:buChar char="o"/>
            </a:pPr>
            <a:r>
              <a:rPr lang="en-US" dirty="0" smtClean="0">
                <a:solidFill>
                  <a:srgbClr val="FF0066"/>
                </a:solidFill>
              </a:rPr>
              <a:t>Binary                 </a:t>
            </a:r>
            <a:r>
              <a:rPr lang="en-US" sz="2800" dirty="0" smtClean="0">
                <a:solidFill>
                  <a:srgbClr val="FF0066"/>
                </a:solidFill>
              </a:rPr>
              <a:t>depending on number of operands</a:t>
            </a:r>
          </a:p>
          <a:p>
            <a:pPr eaLnBrk="1" hangingPunct="1">
              <a:buFontTx/>
              <a:buChar char="o"/>
            </a:pPr>
            <a:r>
              <a:rPr lang="en-US" dirty="0" smtClean="0">
                <a:solidFill>
                  <a:srgbClr val="FF0066"/>
                </a:solidFill>
              </a:rPr>
              <a:t>Unary</a:t>
            </a:r>
          </a:p>
          <a:p>
            <a:pPr eaLnBrk="1" hangingPunct="1">
              <a:buFontTx/>
              <a:buChar char="o"/>
            </a:pPr>
            <a:endParaRPr lang="en-US" dirty="0" smtClean="0">
              <a:solidFill>
                <a:srgbClr val="FF0066"/>
              </a:solidFill>
            </a:endParaRPr>
          </a:p>
        </p:txBody>
      </p:sp>
      <p:sp>
        <p:nvSpPr>
          <p:cNvPr id="23556" name="AutoShape 4"/>
          <p:cNvSpPr>
            <a:spLocks/>
          </p:cNvSpPr>
          <p:nvPr/>
        </p:nvSpPr>
        <p:spPr bwMode="auto">
          <a:xfrm>
            <a:off x="2743200" y="4267200"/>
            <a:ext cx="609600" cy="1143000"/>
          </a:xfrm>
          <a:prstGeom prst="rightBrace">
            <a:avLst>
              <a:gd name="adj1" fmla="val 15625"/>
              <a:gd name="adj2" fmla="val 50000"/>
            </a:avLst>
          </a:prstGeom>
          <a:noFill/>
          <a:ln w="9525">
            <a:solidFill>
              <a:schemeClr val="tx1"/>
            </a:solidFill>
            <a:round/>
            <a:headEnd/>
            <a:tailEnd/>
          </a:ln>
        </p:spPr>
        <p:txBody>
          <a:bodyPr wrap="none" anchor="ctr"/>
          <a:lstStyle/>
          <a:p>
            <a:endParaRPr lang="en-US"/>
          </a:p>
        </p:txBody>
      </p:sp>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animEffect transition="in" filter="fade">
                                      <p:cBhvr>
                                        <p:cTn id="7" dur="1000"/>
                                        <p:tgtEl>
                                          <p:spTgt spid="52226"/>
                                        </p:tgtEl>
                                      </p:cBhvr>
                                    </p:animEffect>
                                    <p:anim calcmode="lin" valueType="num">
                                      <p:cBhvr>
                                        <p:cTn id="8" dur="1000" fill="hold"/>
                                        <p:tgtEl>
                                          <p:spTgt spid="52226"/>
                                        </p:tgtEl>
                                        <p:attrNameLst>
                                          <p:attrName>ppt_x</p:attrName>
                                        </p:attrNameLst>
                                      </p:cBhvr>
                                      <p:tavLst>
                                        <p:tav tm="0">
                                          <p:val>
                                            <p:strVal val="#ppt_x"/>
                                          </p:val>
                                        </p:tav>
                                        <p:tav tm="100000">
                                          <p:val>
                                            <p:strVal val="#ppt_x"/>
                                          </p:val>
                                        </p:tav>
                                      </p:tavLst>
                                    </p:anim>
                                    <p:anim calcmode="lin" valueType="num">
                                      <p:cBhvr>
                                        <p:cTn id="9" dur="1000" fill="hold"/>
                                        <p:tgtEl>
                                          <p:spTgt spid="5222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52227">
                                            <p:txEl>
                                              <p:pRg st="6" end="6"/>
                                            </p:txEl>
                                          </p:spTgt>
                                        </p:tgtEl>
                                        <p:attrNameLst>
                                          <p:attrName>style.visibility</p:attrName>
                                        </p:attrNameLst>
                                      </p:cBhvr>
                                      <p:to>
                                        <p:strVal val="visible"/>
                                      </p:to>
                                    </p:set>
                                    <p:anim calcmode="lin" valueType="num">
                                      <p:cBhvr additive="base">
                                        <p:cTn id="14" dur="1000" fill="hold">
                                          <p:stCondLst>
                                            <p:cond delay="0"/>
                                          </p:stCondLst>
                                        </p:cTn>
                                        <p:tgtEl>
                                          <p:spTgt spid="52227">
                                            <p:txEl>
                                              <p:pRg st="6" end="6"/>
                                            </p:txEl>
                                          </p:spTgt>
                                        </p:tgtEl>
                                        <p:attrNameLst>
                                          <p:attrName>ppt_x</p:attrName>
                                        </p:attrNameLst>
                                      </p:cBhvr>
                                      <p:tavLst>
                                        <p:tav tm="0">
                                          <p:val>
                                            <p:strVal val="#ppt_x"/>
                                          </p:val>
                                        </p:tav>
                                        <p:tav tm="100000">
                                          <p:val>
                                            <p:strVal val="#ppt_x"/>
                                          </p:val>
                                        </p:tav>
                                      </p:tavLst>
                                    </p:anim>
                                    <p:anim calcmode="lin" valueType="num">
                                      <p:cBhvr additive="base">
                                        <p:cTn id="15" dur="1000" fill="hold">
                                          <p:stCondLst>
                                            <p:cond delay="0"/>
                                          </p:stCondLst>
                                        </p:cTn>
                                        <p:tgtEl>
                                          <p:spTgt spid="52227">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1" fill="hold" grpId="0" nodeType="clickEffect">
                                  <p:stCondLst>
                                    <p:cond delay="0"/>
                                  </p:stCondLst>
                                  <p:childTnLst>
                                    <p:set>
                                      <p:cBhvr>
                                        <p:cTn id="19" dur="1" fill="hold">
                                          <p:stCondLst>
                                            <p:cond delay="0"/>
                                          </p:stCondLst>
                                        </p:cTn>
                                        <p:tgtEl>
                                          <p:spTgt spid="52227">
                                            <p:txEl>
                                              <p:pRg st="5" end="5"/>
                                            </p:txEl>
                                          </p:spTgt>
                                        </p:tgtEl>
                                        <p:attrNameLst>
                                          <p:attrName>style.visibility</p:attrName>
                                        </p:attrNameLst>
                                      </p:cBhvr>
                                      <p:to>
                                        <p:strVal val="visible"/>
                                      </p:to>
                                    </p:set>
                                    <p:anim calcmode="lin" valueType="num">
                                      <p:cBhvr additive="base">
                                        <p:cTn id="20" dur="1000" fill="hold">
                                          <p:stCondLst>
                                            <p:cond delay="0"/>
                                          </p:stCondLst>
                                        </p:cTn>
                                        <p:tgtEl>
                                          <p:spTgt spid="52227">
                                            <p:txEl>
                                              <p:pRg st="5" end="5"/>
                                            </p:txEl>
                                          </p:spTgt>
                                        </p:tgtEl>
                                        <p:attrNameLst>
                                          <p:attrName>ppt_x</p:attrName>
                                        </p:attrNameLst>
                                      </p:cBhvr>
                                      <p:tavLst>
                                        <p:tav tm="0">
                                          <p:val>
                                            <p:strVal val="#ppt_x"/>
                                          </p:val>
                                        </p:tav>
                                        <p:tav tm="100000">
                                          <p:val>
                                            <p:strVal val="#ppt_x"/>
                                          </p:val>
                                        </p:tav>
                                      </p:tavLst>
                                    </p:anim>
                                    <p:anim calcmode="lin" valueType="num">
                                      <p:cBhvr additive="base">
                                        <p:cTn id="21" dur="1000" fill="hold">
                                          <p:stCondLst>
                                            <p:cond delay="0"/>
                                          </p:stCondLst>
                                        </p:cTn>
                                        <p:tgtEl>
                                          <p:spTgt spid="52227">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1" fill="hold" grpId="0" nodeType="clickEffect">
                                  <p:stCondLst>
                                    <p:cond delay="0"/>
                                  </p:stCondLst>
                                  <p:childTnLst>
                                    <p:set>
                                      <p:cBhvr>
                                        <p:cTn id="25" dur="1" fill="hold">
                                          <p:stCondLst>
                                            <p:cond delay="0"/>
                                          </p:stCondLst>
                                        </p:cTn>
                                        <p:tgtEl>
                                          <p:spTgt spid="52227">
                                            <p:txEl>
                                              <p:pRg st="4" end="4"/>
                                            </p:txEl>
                                          </p:spTgt>
                                        </p:tgtEl>
                                        <p:attrNameLst>
                                          <p:attrName>style.visibility</p:attrName>
                                        </p:attrNameLst>
                                      </p:cBhvr>
                                      <p:to>
                                        <p:strVal val="visible"/>
                                      </p:to>
                                    </p:set>
                                    <p:anim calcmode="lin" valueType="num">
                                      <p:cBhvr additive="base">
                                        <p:cTn id="26" dur="1000" fill="hold">
                                          <p:stCondLst>
                                            <p:cond delay="0"/>
                                          </p:stCondLst>
                                        </p:cTn>
                                        <p:tgtEl>
                                          <p:spTgt spid="52227">
                                            <p:txEl>
                                              <p:pRg st="4" end="4"/>
                                            </p:txEl>
                                          </p:spTgt>
                                        </p:tgtEl>
                                        <p:attrNameLst>
                                          <p:attrName>ppt_x</p:attrName>
                                        </p:attrNameLst>
                                      </p:cBhvr>
                                      <p:tavLst>
                                        <p:tav tm="0">
                                          <p:val>
                                            <p:strVal val="#ppt_x"/>
                                          </p:val>
                                        </p:tav>
                                        <p:tav tm="100000">
                                          <p:val>
                                            <p:strVal val="#ppt_x"/>
                                          </p:val>
                                        </p:tav>
                                      </p:tavLst>
                                    </p:anim>
                                    <p:anim calcmode="lin" valueType="num">
                                      <p:cBhvr additive="base">
                                        <p:cTn id="27" dur="1000" fill="hold">
                                          <p:stCondLst>
                                            <p:cond delay="0"/>
                                          </p:stCondLst>
                                        </p:cTn>
                                        <p:tgtEl>
                                          <p:spTgt spid="52227">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1" fill="hold" grpId="0" nodeType="clickEffect">
                                  <p:stCondLst>
                                    <p:cond delay="0"/>
                                  </p:stCondLst>
                                  <p:childTnLst>
                                    <p:set>
                                      <p:cBhvr>
                                        <p:cTn id="31" dur="1" fill="hold">
                                          <p:stCondLst>
                                            <p:cond delay="0"/>
                                          </p:stCondLst>
                                        </p:cTn>
                                        <p:tgtEl>
                                          <p:spTgt spid="52227">
                                            <p:txEl>
                                              <p:pRg st="2" end="2"/>
                                            </p:txEl>
                                          </p:spTgt>
                                        </p:tgtEl>
                                        <p:attrNameLst>
                                          <p:attrName>style.visibility</p:attrName>
                                        </p:attrNameLst>
                                      </p:cBhvr>
                                      <p:to>
                                        <p:strVal val="visible"/>
                                      </p:to>
                                    </p:set>
                                    <p:anim calcmode="lin" valueType="num">
                                      <p:cBhvr additive="base">
                                        <p:cTn id="32" dur="1000" fill="hold">
                                          <p:stCondLst>
                                            <p:cond delay="0"/>
                                          </p:stCondLst>
                                        </p:cTn>
                                        <p:tgtEl>
                                          <p:spTgt spid="52227">
                                            <p:txEl>
                                              <p:pRg st="2" end="2"/>
                                            </p:txEl>
                                          </p:spTgt>
                                        </p:tgtEl>
                                        <p:attrNameLst>
                                          <p:attrName>ppt_x</p:attrName>
                                        </p:attrNameLst>
                                      </p:cBhvr>
                                      <p:tavLst>
                                        <p:tav tm="0">
                                          <p:val>
                                            <p:strVal val="#ppt_x"/>
                                          </p:val>
                                        </p:tav>
                                        <p:tav tm="100000">
                                          <p:val>
                                            <p:strVal val="#ppt_x"/>
                                          </p:val>
                                        </p:tav>
                                      </p:tavLst>
                                    </p:anim>
                                    <p:anim calcmode="lin" valueType="num">
                                      <p:cBhvr additive="base">
                                        <p:cTn id="33" dur="1000" fill="hold">
                                          <p:stCondLst>
                                            <p:cond delay="0"/>
                                          </p:stCondLst>
                                        </p:cTn>
                                        <p:tgtEl>
                                          <p:spTgt spid="52227">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1" fill="hold" grpId="0" nodeType="clickEffect">
                                  <p:stCondLst>
                                    <p:cond delay="0"/>
                                  </p:stCondLst>
                                  <p:childTnLst>
                                    <p:set>
                                      <p:cBhvr>
                                        <p:cTn id="37" dur="1" fill="hold">
                                          <p:stCondLst>
                                            <p:cond delay="0"/>
                                          </p:stCondLst>
                                        </p:cTn>
                                        <p:tgtEl>
                                          <p:spTgt spid="52227">
                                            <p:txEl>
                                              <p:pRg st="1" end="1"/>
                                            </p:txEl>
                                          </p:spTgt>
                                        </p:tgtEl>
                                        <p:attrNameLst>
                                          <p:attrName>style.visibility</p:attrName>
                                        </p:attrNameLst>
                                      </p:cBhvr>
                                      <p:to>
                                        <p:strVal val="visible"/>
                                      </p:to>
                                    </p:set>
                                    <p:anim calcmode="lin" valueType="num">
                                      <p:cBhvr additive="base">
                                        <p:cTn id="38" dur="1000" fill="hold">
                                          <p:stCondLst>
                                            <p:cond delay="0"/>
                                          </p:stCondLst>
                                        </p:cTn>
                                        <p:tgtEl>
                                          <p:spTgt spid="52227">
                                            <p:txEl>
                                              <p:pRg st="1" end="1"/>
                                            </p:txEl>
                                          </p:spTgt>
                                        </p:tgtEl>
                                        <p:attrNameLst>
                                          <p:attrName>ppt_x</p:attrName>
                                        </p:attrNameLst>
                                      </p:cBhvr>
                                      <p:tavLst>
                                        <p:tav tm="0">
                                          <p:val>
                                            <p:strVal val="#ppt_x"/>
                                          </p:val>
                                        </p:tav>
                                        <p:tav tm="100000">
                                          <p:val>
                                            <p:strVal val="#ppt_x"/>
                                          </p:val>
                                        </p:tav>
                                      </p:tavLst>
                                    </p:anim>
                                    <p:anim calcmode="lin" valueType="num">
                                      <p:cBhvr additive="base">
                                        <p:cTn id="39" dur="1000" fill="hold">
                                          <p:stCondLst>
                                            <p:cond delay="0"/>
                                          </p:stCondLst>
                                        </p:cTn>
                                        <p:tgtEl>
                                          <p:spTgt spid="52227">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1" fill="hold" grpId="0" nodeType="clickEffect">
                                  <p:stCondLst>
                                    <p:cond delay="0"/>
                                  </p:stCondLst>
                                  <p:childTnLst>
                                    <p:set>
                                      <p:cBhvr>
                                        <p:cTn id="43" dur="1" fill="hold">
                                          <p:stCondLst>
                                            <p:cond delay="0"/>
                                          </p:stCondLst>
                                        </p:cTn>
                                        <p:tgtEl>
                                          <p:spTgt spid="52227">
                                            <p:txEl>
                                              <p:pRg st="0" end="0"/>
                                            </p:txEl>
                                          </p:spTgt>
                                        </p:tgtEl>
                                        <p:attrNameLst>
                                          <p:attrName>style.visibility</p:attrName>
                                        </p:attrNameLst>
                                      </p:cBhvr>
                                      <p:to>
                                        <p:strVal val="visible"/>
                                      </p:to>
                                    </p:set>
                                    <p:anim calcmode="lin" valueType="num">
                                      <p:cBhvr additive="base">
                                        <p:cTn id="44" dur="1000" fill="hold">
                                          <p:stCondLst>
                                            <p:cond delay="0"/>
                                          </p:stCondLst>
                                        </p:cTn>
                                        <p:tgtEl>
                                          <p:spTgt spid="52227">
                                            <p:txEl>
                                              <p:pRg st="0" end="0"/>
                                            </p:txEl>
                                          </p:spTgt>
                                        </p:tgtEl>
                                        <p:attrNameLst>
                                          <p:attrName>ppt_x</p:attrName>
                                        </p:attrNameLst>
                                      </p:cBhvr>
                                      <p:tavLst>
                                        <p:tav tm="0">
                                          <p:val>
                                            <p:strVal val="#ppt_x"/>
                                          </p:val>
                                        </p:tav>
                                        <p:tav tm="100000">
                                          <p:val>
                                            <p:strVal val="#ppt_x"/>
                                          </p:val>
                                        </p:tav>
                                      </p:tavLst>
                                    </p:anim>
                                    <p:anim calcmode="lin" valueType="num">
                                      <p:cBhvr additive="base">
                                        <p:cTn id="45" dur="1000" fill="hold">
                                          <p:stCondLst>
                                            <p:cond delay="0"/>
                                          </p:stCondLst>
                                        </p:cTn>
                                        <p:tgtEl>
                                          <p:spTgt spid="52227">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rev="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944562"/>
          </a:xfrm>
        </p:spPr>
        <p:txBody>
          <a:bodyPr/>
          <a:lstStyle/>
          <a:p>
            <a:pPr eaLnBrk="1" hangingPunct="1"/>
            <a:r>
              <a:rPr lang="en-US" dirty="0" smtClean="0">
                <a:solidFill>
                  <a:srgbClr val="0000FF"/>
                </a:solidFill>
                <a:latin typeface="Book Antiqua" pitchFamily="18" charset="0"/>
              </a:rPr>
              <a:t>Binary Arithmetic </a:t>
            </a:r>
          </a:p>
        </p:txBody>
      </p:sp>
      <p:graphicFrame>
        <p:nvGraphicFramePr>
          <p:cNvPr id="4" name="Content Placeholder 3"/>
          <p:cNvGraphicFramePr>
            <a:graphicFrameLocks noGrp="1"/>
          </p:cNvGraphicFramePr>
          <p:nvPr>
            <p:ph idx="1"/>
          </p:nvPr>
        </p:nvGraphicFramePr>
        <p:xfrm>
          <a:off x="838200" y="1752600"/>
          <a:ext cx="7620000" cy="4800600"/>
        </p:xfrm>
        <a:graphic>
          <a:graphicData uri="http://schemas.openxmlformats.org/drawingml/2006/table">
            <a:tbl>
              <a:tblPr firstRow="1" bandRow="1">
                <a:tableStyleId>{5C22544A-7EE6-4342-B048-85BDC9FD1C3A}</a:tableStyleId>
              </a:tblPr>
              <a:tblGrid>
                <a:gridCol w="1975556"/>
                <a:gridCol w="1072444"/>
                <a:gridCol w="2737556"/>
                <a:gridCol w="1834444"/>
              </a:tblGrid>
              <a:tr h="670065">
                <a:tc>
                  <a:txBody>
                    <a:bodyPr/>
                    <a:lstStyle/>
                    <a:p>
                      <a:pPr algn="ctr"/>
                      <a:r>
                        <a:rPr lang="en-US" dirty="0" smtClean="0">
                          <a:solidFill>
                            <a:srgbClr val="0000FF"/>
                          </a:solidFill>
                        </a:rPr>
                        <a:t>Operation</a:t>
                      </a:r>
                      <a:endParaRPr lang="en-US" dirty="0">
                        <a:solidFill>
                          <a:srgbClr val="0000FF"/>
                        </a:solidFill>
                      </a:endParaRPr>
                    </a:p>
                  </a:txBody>
                  <a:tcPr>
                    <a:solidFill>
                      <a:schemeClr val="accent1">
                        <a:lumMod val="20000"/>
                        <a:lumOff val="80000"/>
                      </a:schemeClr>
                    </a:solidFill>
                  </a:tcPr>
                </a:tc>
                <a:tc>
                  <a:txBody>
                    <a:bodyPr/>
                    <a:lstStyle/>
                    <a:p>
                      <a:pPr algn="ctr"/>
                      <a:r>
                        <a:rPr lang="en-US" dirty="0" smtClean="0">
                          <a:solidFill>
                            <a:srgbClr val="0000FF"/>
                          </a:solidFill>
                        </a:rPr>
                        <a:t>operator</a:t>
                      </a:r>
                      <a:endParaRPr lang="en-US" dirty="0">
                        <a:solidFill>
                          <a:srgbClr val="0000FF"/>
                        </a:solidFill>
                      </a:endParaRPr>
                    </a:p>
                  </a:txBody>
                  <a:tcPr>
                    <a:solidFill>
                      <a:schemeClr val="accent1">
                        <a:lumMod val="20000"/>
                        <a:lumOff val="80000"/>
                      </a:schemeClr>
                    </a:solidFill>
                  </a:tcPr>
                </a:tc>
                <a:tc>
                  <a:txBody>
                    <a:bodyPr/>
                    <a:lstStyle/>
                    <a:p>
                      <a:pPr algn="ctr"/>
                      <a:r>
                        <a:rPr lang="en-US" dirty="0" smtClean="0">
                          <a:solidFill>
                            <a:srgbClr val="0000FF"/>
                          </a:solidFill>
                        </a:rPr>
                        <a:t>Algebraic expression</a:t>
                      </a:r>
                      <a:endParaRPr lang="en-US" dirty="0">
                        <a:solidFill>
                          <a:srgbClr val="0000FF"/>
                        </a:solidFill>
                      </a:endParaRPr>
                    </a:p>
                  </a:txBody>
                  <a:tcPr>
                    <a:solidFill>
                      <a:schemeClr val="accent1">
                        <a:lumMod val="20000"/>
                        <a:lumOff val="80000"/>
                      </a:schemeClr>
                    </a:solidFill>
                  </a:tcPr>
                </a:tc>
                <a:tc>
                  <a:txBody>
                    <a:bodyPr/>
                    <a:lstStyle/>
                    <a:p>
                      <a:pPr algn="ctr"/>
                      <a:r>
                        <a:rPr lang="en-US" dirty="0" smtClean="0">
                          <a:solidFill>
                            <a:srgbClr val="0000FF"/>
                          </a:solidFill>
                        </a:rPr>
                        <a:t>C++ expression</a:t>
                      </a:r>
                      <a:endParaRPr lang="en-US" dirty="0">
                        <a:solidFill>
                          <a:srgbClr val="0000FF"/>
                        </a:solidFill>
                      </a:endParaRPr>
                    </a:p>
                  </a:txBody>
                  <a:tcPr>
                    <a:solidFill>
                      <a:schemeClr val="accent1">
                        <a:lumMod val="20000"/>
                        <a:lumOff val="80000"/>
                      </a:schemeClr>
                    </a:solidFill>
                  </a:tcPr>
                </a:tc>
              </a:tr>
              <a:tr h="826107">
                <a:tc>
                  <a:txBody>
                    <a:bodyPr/>
                    <a:lstStyle/>
                    <a:p>
                      <a:pPr algn="l"/>
                      <a:r>
                        <a:rPr lang="en-US" sz="2400" dirty="0" smtClean="0">
                          <a:latin typeface="+mn-lt"/>
                        </a:rPr>
                        <a:t>Addition</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m  + 7</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m  + 7</a:t>
                      </a:r>
                      <a:endParaRPr lang="en-US" sz="2400" dirty="0">
                        <a:latin typeface="+mn-lt"/>
                      </a:endParaRPr>
                    </a:p>
                  </a:txBody>
                  <a:tcPr>
                    <a:solidFill>
                      <a:schemeClr val="accent1">
                        <a:lumMod val="20000"/>
                        <a:lumOff val="80000"/>
                      </a:schemeClr>
                    </a:solidFill>
                  </a:tcPr>
                </a:tc>
              </a:tr>
              <a:tr h="826107">
                <a:tc>
                  <a:txBody>
                    <a:bodyPr/>
                    <a:lstStyle/>
                    <a:p>
                      <a:pPr algn="l"/>
                      <a:r>
                        <a:rPr lang="en-US" sz="2400" dirty="0" smtClean="0">
                          <a:latin typeface="+mn-lt"/>
                        </a:rPr>
                        <a:t>Subtraction</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a – c </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a – c </a:t>
                      </a:r>
                      <a:endParaRPr lang="en-US" sz="2400" dirty="0">
                        <a:latin typeface="+mn-lt"/>
                      </a:endParaRPr>
                    </a:p>
                  </a:txBody>
                  <a:tcPr>
                    <a:solidFill>
                      <a:schemeClr val="accent1">
                        <a:lumMod val="20000"/>
                        <a:lumOff val="80000"/>
                      </a:schemeClr>
                    </a:solidFill>
                  </a:tcPr>
                </a:tc>
              </a:tr>
              <a:tr h="826107">
                <a:tc>
                  <a:txBody>
                    <a:bodyPr/>
                    <a:lstStyle/>
                    <a:p>
                      <a:pPr algn="l"/>
                      <a:r>
                        <a:rPr lang="en-US" sz="2400" dirty="0" smtClean="0">
                          <a:latin typeface="+mn-lt"/>
                        </a:rPr>
                        <a:t>Multiplication</a:t>
                      </a:r>
                      <a:endParaRPr lang="en-US" sz="2400" dirty="0">
                        <a:latin typeface="+mn-lt"/>
                      </a:endParaRPr>
                    </a:p>
                  </a:txBody>
                  <a:tcPr>
                    <a:solidFill>
                      <a:schemeClr val="accent1">
                        <a:lumMod val="20000"/>
                        <a:lumOff val="80000"/>
                      </a:schemeClr>
                    </a:solidFill>
                  </a:tcPr>
                </a:tc>
                <a:tc>
                  <a:txBody>
                    <a:bodyPr/>
                    <a:lstStyle/>
                    <a:p>
                      <a:pPr algn="ctr"/>
                      <a:endParaRPr lang="en-US" sz="2400" dirty="0" smtClean="0">
                        <a:latin typeface="+mn-lt"/>
                      </a:endParaRPr>
                    </a:p>
                    <a:p>
                      <a:pPr algn="ctr"/>
                      <a:r>
                        <a:rPr lang="en-US" sz="2400" dirty="0" smtClean="0">
                          <a:latin typeface="+mn-lt"/>
                        </a:rPr>
                        <a:t>*</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mn</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 m * n</a:t>
                      </a:r>
                      <a:endParaRPr lang="en-US" sz="2400" dirty="0">
                        <a:latin typeface="+mn-lt"/>
                      </a:endParaRPr>
                    </a:p>
                  </a:txBody>
                  <a:tcPr>
                    <a:solidFill>
                      <a:schemeClr val="accent1">
                        <a:lumMod val="20000"/>
                        <a:lumOff val="80000"/>
                      </a:schemeClr>
                    </a:solidFill>
                  </a:tcPr>
                </a:tc>
              </a:tr>
              <a:tr h="826107">
                <a:tc>
                  <a:txBody>
                    <a:bodyPr/>
                    <a:lstStyle/>
                    <a:p>
                      <a:pPr algn="l"/>
                      <a:r>
                        <a:rPr lang="en-US" sz="2400" dirty="0" smtClean="0">
                          <a:latin typeface="+mn-lt"/>
                        </a:rPr>
                        <a:t>Division</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a:t>
                      </a:r>
                      <a:endParaRPr lang="en-US" sz="2400" dirty="0">
                        <a:latin typeface="+mn-lt"/>
                      </a:endParaRPr>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latin typeface="+mn-lt"/>
                        </a:rPr>
                        <a:t>x/y</a:t>
                      </a:r>
                      <a:endParaRPr lang="en-US" sz="1800" kern="1200" dirty="0" smtClean="0">
                        <a:solidFill>
                          <a:schemeClr val="dk1"/>
                        </a:solidFill>
                        <a:latin typeface="+mn-lt"/>
                        <a:ea typeface="+mn-ea"/>
                        <a:cs typeface="+mn-cs"/>
                      </a:endParaRPr>
                    </a:p>
                    <a:p>
                      <a:pPr algn="ct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x / y </a:t>
                      </a:r>
                      <a:endParaRPr lang="en-US" sz="2400" dirty="0">
                        <a:latin typeface="+mn-lt"/>
                      </a:endParaRPr>
                    </a:p>
                  </a:txBody>
                  <a:tcPr>
                    <a:solidFill>
                      <a:schemeClr val="accent1">
                        <a:lumMod val="20000"/>
                        <a:lumOff val="80000"/>
                      </a:schemeClr>
                    </a:solidFill>
                  </a:tcPr>
                </a:tc>
              </a:tr>
              <a:tr h="826107">
                <a:tc>
                  <a:txBody>
                    <a:bodyPr/>
                    <a:lstStyle/>
                    <a:p>
                      <a:pPr algn="l"/>
                      <a:r>
                        <a:rPr lang="en-US" sz="2400" dirty="0" smtClean="0">
                          <a:latin typeface="+mn-lt"/>
                        </a:rPr>
                        <a:t>Remainder</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r mod</a:t>
                      </a:r>
                      <a:r>
                        <a:rPr lang="en-US" sz="2400" baseline="0" dirty="0" smtClean="0">
                          <a:latin typeface="+mn-lt"/>
                        </a:rPr>
                        <a:t>  s </a:t>
                      </a:r>
                      <a:endParaRPr lang="en-US" sz="2400" dirty="0">
                        <a:latin typeface="+mn-lt"/>
                      </a:endParaRPr>
                    </a:p>
                  </a:txBody>
                  <a:tcPr>
                    <a:solidFill>
                      <a:schemeClr val="accent1">
                        <a:lumMod val="20000"/>
                        <a:lumOff val="80000"/>
                      </a:schemeClr>
                    </a:solidFill>
                  </a:tcPr>
                </a:tc>
                <a:tc>
                  <a:txBody>
                    <a:bodyPr/>
                    <a:lstStyle/>
                    <a:p>
                      <a:pPr algn="ctr"/>
                      <a:r>
                        <a:rPr lang="en-US" sz="2400" dirty="0" smtClean="0">
                          <a:latin typeface="+mn-lt"/>
                        </a:rPr>
                        <a:t>r % s </a:t>
                      </a:r>
                      <a:endParaRPr lang="en-US" sz="2400" dirty="0">
                        <a:latin typeface="+mn-lt"/>
                      </a:endParaRPr>
                    </a:p>
                  </a:txBody>
                  <a:tcPr>
                    <a:solidFill>
                      <a:schemeClr val="accent1">
                        <a:lumMod val="20000"/>
                        <a:lumOff val="80000"/>
                      </a:schemeClr>
                    </a:solidFill>
                  </a:tcPr>
                </a:tc>
              </a:tr>
            </a:tbl>
          </a:graphicData>
        </a:graphic>
      </p:graphicFrame>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solidFill>
                  <a:srgbClr val="0000FF"/>
                </a:solidFill>
                <a:latin typeface="Book Antiqua" pitchFamily="18" charset="0"/>
              </a:rPr>
              <a:t>Binary Arithmetic </a:t>
            </a:r>
            <a:endParaRPr lang="en-US" dirty="0" smtClean="0">
              <a:solidFill>
                <a:srgbClr val="0000FF"/>
              </a:solidFill>
            </a:endParaRPr>
          </a:p>
        </p:txBody>
      </p:sp>
      <p:sp>
        <p:nvSpPr>
          <p:cNvPr id="7171" name="Content Placeholder 2"/>
          <p:cNvSpPr>
            <a:spLocks noGrp="1"/>
          </p:cNvSpPr>
          <p:nvPr>
            <p:ph idx="1"/>
          </p:nvPr>
        </p:nvSpPr>
        <p:spPr>
          <a:xfrm>
            <a:off x="457200" y="1600200"/>
            <a:ext cx="8229600" cy="4876800"/>
          </a:xfrm>
        </p:spPr>
        <p:txBody>
          <a:bodyPr/>
          <a:lstStyle/>
          <a:p>
            <a:pPr algn="just"/>
            <a:r>
              <a:rPr lang="en-US" smtClean="0"/>
              <a:t>% operator requires that </a:t>
            </a:r>
            <a:r>
              <a:rPr lang="en-US" smtClean="0">
                <a:solidFill>
                  <a:srgbClr val="FF0000"/>
                </a:solidFill>
              </a:rPr>
              <a:t>both</a:t>
            </a:r>
            <a:r>
              <a:rPr lang="en-US" smtClean="0"/>
              <a:t> operands be </a:t>
            </a:r>
            <a:r>
              <a:rPr lang="en-US" smtClean="0">
                <a:solidFill>
                  <a:srgbClr val="FF0000"/>
                </a:solidFill>
              </a:rPr>
              <a:t>integers</a:t>
            </a:r>
            <a:r>
              <a:rPr lang="en-US" smtClean="0"/>
              <a:t>  &amp; </a:t>
            </a:r>
            <a:r>
              <a:rPr lang="en-US" smtClean="0">
                <a:solidFill>
                  <a:srgbClr val="FF0000"/>
                </a:solidFill>
              </a:rPr>
              <a:t>second</a:t>
            </a:r>
            <a:r>
              <a:rPr lang="en-US" smtClean="0"/>
              <a:t> operand be </a:t>
            </a:r>
            <a:r>
              <a:rPr lang="en-US" smtClean="0">
                <a:solidFill>
                  <a:srgbClr val="FF0000"/>
                </a:solidFill>
              </a:rPr>
              <a:t>non-zero.</a:t>
            </a:r>
          </a:p>
          <a:p>
            <a:pPr algn="just"/>
            <a:endParaRPr lang="en-US" smtClean="0"/>
          </a:p>
          <a:p>
            <a:pPr algn="just"/>
            <a:r>
              <a:rPr lang="en-US" smtClean="0"/>
              <a:t> Result of division operation is </a:t>
            </a:r>
            <a:r>
              <a:rPr lang="en-US" smtClean="0">
                <a:solidFill>
                  <a:srgbClr val="FF0000"/>
                </a:solidFill>
              </a:rPr>
              <a:t>truncated</a:t>
            </a:r>
            <a:r>
              <a:rPr lang="en-US" smtClean="0"/>
              <a:t> quotient when </a:t>
            </a:r>
            <a:r>
              <a:rPr lang="en-US" smtClean="0">
                <a:solidFill>
                  <a:srgbClr val="FF0000"/>
                </a:solidFill>
              </a:rPr>
              <a:t>both</a:t>
            </a:r>
            <a:r>
              <a:rPr lang="en-US" smtClean="0"/>
              <a:t> operands are </a:t>
            </a:r>
            <a:r>
              <a:rPr lang="en-US" smtClean="0">
                <a:solidFill>
                  <a:srgbClr val="FF0000"/>
                </a:solidFill>
              </a:rPr>
              <a:t>integer quantities.</a:t>
            </a:r>
          </a:p>
          <a:p>
            <a:pPr algn="just"/>
            <a:endParaRPr lang="en-US" smtClean="0"/>
          </a:p>
          <a:p>
            <a:pPr algn="just"/>
            <a:r>
              <a:rPr lang="en-US" smtClean="0"/>
              <a:t> Division operator requires  second operand be non-zero.</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304800"/>
            <a:ext cx="8229600" cy="1143000"/>
          </a:xfrm>
        </p:spPr>
        <p:txBody>
          <a:bodyPr/>
          <a:lstStyle/>
          <a:p>
            <a:pPr eaLnBrk="1" hangingPunct="1"/>
            <a:r>
              <a:rPr lang="en-US" dirty="0" smtClean="0">
                <a:solidFill>
                  <a:srgbClr val="0000FF"/>
                </a:solidFill>
                <a:latin typeface="Book Antiqua" pitchFamily="18" charset="0"/>
              </a:rPr>
              <a:t>Binary Arithmetic </a:t>
            </a:r>
          </a:p>
        </p:txBody>
      </p:sp>
      <p:sp>
        <p:nvSpPr>
          <p:cNvPr id="6147" name="Content Placeholder 2"/>
          <p:cNvSpPr>
            <a:spLocks noGrp="1"/>
          </p:cNvSpPr>
          <p:nvPr>
            <p:ph idx="1"/>
          </p:nvPr>
        </p:nvSpPr>
        <p:spPr>
          <a:xfrm>
            <a:off x="457200" y="1524000"/>
            <a:ext cx="8229600" cy="4953000"/>
          </a:xfrm>
        </p:spPr>
        <p:txBody>
          <a:bodyPr/>
          <a:lstStyle/>
          <a:p>
            <a:pPr algn="just" eaLnBrk="1" hangingPunct="1"/>
            <a:r>
              <a:rPr lang="en-US" dirty="0" smtClean="0"/>
              <a:t>The %  operator divides the left operand by the right operand, &amp; the result is the remainder after integer division.</a:t>
            </a:r>
          </a:p>
          <a:p>
            <a:pPr algn="just" eaLnBrk="1" hangingPunct="1">
              <a:buFont typeface="Arial" charset="0"/>
              <a:buNone/>
            </a:pPr>
            <a:endParaRPr lang="en-US" dirty="0" smtClean="0"/>
          </a:p>
          <a:p>
            <a:pPr algn="just" eaLnBrk="1" hangingPunct="1"/>
            <a:r>
              <a:rPr lang="en-US" dirty="0" smtClean="0"/>
              <a:t>/ operator denotes </a:t>
            </a:r>
            <a:r>
              <a:rPr lang="en-US" dirty="0" smtClean="0">
                <a:solidFill>
                  <a:srgbClr val="FF0000"/>
                </a:solidFill>
              </a:rPr>
              <a:t>integer division </a:t>
            </a:r>
            <a:r>
              <a:rPr lang="en-US" dirty="0" smtClean="0"/>
              <a:t>if </a:t>
            </a:r>
            <a:r>
              <a:rPr lang="en-US" dirty="0" smtClean="0">
                <a:solidFill>
                  <a:srgbClr val="FF0000"/>
                </a:solidFill>
              </a:rPr>
              <a:t>both</a:t>
            </a:r>
            <a:r>
              <a:rPr lang="en-US" dirty="0" smtClean="0"/>
              <a:t> arguments are </a:t>
            </a:r>
            <a:r>
              <a:rPr lang="en-US" dirty="0" smtClean="0">
                <a:solidFill>
                  <a:srgbClr val="FF0000"/>
                </a:solidFill>
              </a:rPr>
              <a:t>integers</a:t>
            </a:r>
            <a:r>
              <a:rPr lang="en-US" dirty="0" smtClean="0"/>
              <a:t>  &amp; </a:t>
            </a:r>
            <a:r>
              <a:rPr lang="en-US" dirty="0" smtClean="0">
                <a:solidFill>
                  <a:srgbClr val="FF0000"/>
                </a:solidFill>
              </a:rPr>
              <a:t>floating point division</a:t>
            </a:r>
            <a:r>
              <a:rPr lang="en-US" dirty="0" smtClean="0"/>
              <a:t> otherwise.</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FF"/>
                </a:solidFill>
                <a:latin typeface="Book Antiqua" pitchFamily="18" charset="0"/>
              </a:rPr>
              <a:t>Binary Arithmetic </a:t>
            </a:r>
            <a:endParaRPr lang="en-US" dirty="0"/>
          </a:p>
        </p:txBody>
      </p:sp>
      <p:sp>
        <p:nvSpPr>
          <p:cNvPr id="3" name="Content Placeholder 2"/>
          <p:cNvSpPr>
            <a:spLocks noGrp="1"/>
          </p:cNvSpPr>
          <p:nvPr>
            <p:ph idx="1"/>
          </p:nvPr>
        </p:nvSpPr>
        <p:spPr>
          <a:xfrm>
            <a:off x="457200" y="1600200"/>
            <a:ext cx="3962400" cy="4525963"/>
          </a:xfrm>
          <a:ln w="28575">
            <a:solidFill>
              <a:srgbClr val="FF0066"/>
            </a:solidFill>
          </a:ln>
        </p:spPr>
        <p:txBody>
          <a:bodyPr/>
          <a:lstStyle/>
          <a:p>
            <a:endParaRPr lang="en-US" dirty="0" smtClean="0"/>
          </a:p>
          <a:p>
            <a:r>
              <a:rPr lang="en-US" sz="2400" dirty="0" smtClean="0">
                <a:solidFill>
                  <a:srgbClr val="FF0000"/>
                </a:solidFill>
              </a:rPr>
              <a:t>float  a = 12.0  , b= 9.0;</a:t>
            </a:r>
          </a:p>
          <a:p>
            <a:endParaRPr lang="en-US" dirty="0" smtClean="0"/>
          </a:p>
          <a:p>
            <a:endParaRPr lang="en-US" dirty="0"/>
          </a:p>
        </p:txBody>
      </p:sp>
      <p:sp>
        <p:nvSpPr>
          <p:cNvPr id="6" name="Rectangle 5"/>
          <p:cNvSpPr/>
          <p:nvPr/>
        </p:nvSpPr>
        <p:spPr>
          <a:xfrm>
            <a:off x="990600" y="2362200"/>
            <a:ext cx="2971800" cy="3416320"/>
          </a:xfrm>
          <a:prstGeom prst="rect">
            <a:avLst/>
          </a:prstGeom>
        </p:spPr>
        <p:txBody>
          <a:bodyPr wrap="square">
            <a:spAutoFit/>
          </a:bodyPr>
          <a:lstStyle/>
          <a:p>
            <a:pPr>
              <a:lnSpc>
                <a:spcPct val="150000"/>
              </a:lnSpc>
            </a:pPr>
            <a:r>
              <a:rPr lang="en-US" sz="2400" dirty="0" smtClean="0"/>
              <a:t>a + b   =   21.0</a:t>
            </a:r>
          </a:p>
          <a:p>
            <a:pPr>
              <a:lnSpc>
                <a:spcPct val="150000"/>
              </a:lnSpc>
            </a:pPr>
            <a:r>
              <a:rPr lang="en-US" sz="2400" dirty="0" smtClean="0"/>
              <a:t>a – b    =  3.0</a:t>
            </a:r>
          </a:p>
          <a:p>
            <a:pPr>
              <a:lnSpc>
                <a:spcPct val="150000"/>
              </a:lnSpc>
            </a:pPr>
            <a:r>
              <a:rPr lang="en-US" sz="2400" dirty="0" smtClean="0"/>
              <a:t>a * b    = 108.0</a:t>
            </a:r>
          </a:p>
          <a:p>
            <a:pPr>
              <a:lnSpc>
                <a:spcPct val="150000"/>
              </a:lnSpc>
            </a:pPr>
            <a:r>
              <a:rPr lang="en-US" sz="2400" dirty="0" smtClean="0"/>
              <a:t>a / b    = 1.33</a:t>
            </a:r>
          </a:p>
          <a:p>
            <a:r>
              <a:rPr lang="en-US" sz="2400" dirty="0" smtClean="0"/>
              <a:t>a % b  : </a:t>
            </a:r>
            <a:r>
              <a:rPr lang="en-US" sz="2400" dirty="0" smtClean="0">
                <a:solidFill>
                  <a:srgbClr val="FF0000"/>
                </a:solidFill>
              </a:rPr>
              <a:t>not applicable as operator requires    integer operands</a:t>
            </a:r>
            <a:endParaRPr lang="en-US" sz="2400" dirty="0"/>
          </a:p>
        </p:txBody>
      </p:sp>
      <p:sp>
        <p:nvSpPr>
          <p:cNvPr id="7" name="Rectangle 6"/>
          <p:cNvSpPr/>
          <p:nvPr/>
        </p:nvSpPr>
        <p:spPr>
          <a:xfrm>
            <a:off x="4876800" y="1600200"/>
            <a:ext cx="3733800" cy="4524315"/>
          </a:xfrm>
          <a:prstGeom prst="rect">
            <a:avLst/>
          </a:prstGeom>
          <a:ln w="28575">
            <a:solidFill>
              <a:schemeClr val="accent2">
                <a:lumMod val="75000"/>
              </a:schemeClr>
            </a:solidFill>
          </a:ln>
        </p:spPr>
        <p:txBody>
          <a:bodyPr wrap="square">
            <a:spAutoFit/>
          </a:bodyPr>
          <a:lstStyle/>
          <a:p>
            <a:pPr>
              <a:lnSpc>
                <a:spcPct val="200000"/>
              </a:lnSpc>
            </a:pPr>
            <a:r>
              <a:rPr lang="en-US" sz="2400" dirty="0" smtClean="0"/>
              <a:t>For modulo operation the sign of the result is always the sign of the first operand. </a:t>
            </a:r>
          </a:p>
          <a:p>
            <a:endParaRPr lang="en-US" sz="2400" dirty="0" smtClean="0"/>
          </a:p>
          <a:p>
            <a:r>
              <a:rPr lang="en-US" sz="2400" dirty="0" smtClean="0"/>
              <a:t>e.g. </a:t>
            </a:r>
          </a:p>
          <a:p>
            <a:pPr>
              <a:lnSpc>
                <a:spcPct val="150000"/>
              </a:lnSpc>
            </a:pPr>
            <a:r>
              <a:rPr lang="en-US" sz="2400" dirty="0" smtClean="0"/>
              <a:t>            -14 % 3   =  -2</a:t>
            </a:r>
          </a:p>
          <a:p>
            <a:pPr>
              <a:lnSpc>
                <a:spcPct val="150000"/>
              </a:lnSpc>
            </a:pPr>
            <a:r>
              <a:rPr lang="en-US" sz="2400" dirty="0" smtClean="0"/>
              <a:t>             -14 % -3   =  -2</a:t>
            </a:r>
          </a:p>
          <a:p>
            <a:r>
              <a:rPr lang="en-US" sz="2400" dirty="0" smtClean="0"/>
              <a:t>	14 % -3    =    2	</a:t>
            </a:r>
          </a:p>
        </p:txBody>
      </p:sp>
      <p:sp>
        <p:nvSpPr>
          <p:cNvPr id="11" name="Footer Placeholder 10"/>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Examples</a:t>
            </a:r>
            <a:r>
              <a:rPr lang="en-US" dirty="0" smtClean="0"/>
              <a:t> : unary, binary, ternary</a:t>
            </a:r>
            <a:endParaRPr lang="en-US" dirty="0"/>
          </a:p>
        </p:txBody>
      </p:sp>
      <p:sp>
        <p:nvSpPr>
          <p:cNvPr id="3" name="Content Placeholder 2"/>
          <p:cNvSpPr>
            <a:spLocks noGrp="1"/>
          </p:cNvSpPr>
          <p:nvPr>
            <p:ph idx="1"/>
          </p:nvPr>
        </p:nvSpPr>
        <p:spPr/>
        <p:txBody>
          <a:bodyPr/>
          <a:lstStyle/>
          <a:p>
            <a:r>
              <a:rPr lang="fr-FR" dirty="0" smtClean="0"/>
              <a:t>-x, -m….</a:t>
            </a:r>
          </a:p>
          <a:p>
            <a:endParaRPr lang="fr-FR" dirty="0" smtClean="0"/>
          </a:p>
          <a:p>
            <a:r>
              <a:rPr lang="fr-FR" dirty="0" smtClean="0"/>
              <a:t>A+b, n* m;</a:t>
            </a:r>
          </a:p>
          <a:p>
            <a:endParaRPr lang="fr-FR" dirty="0" smtClean="0"/>
          </a:p>
          <a:p>
            <a:r>
              <a:rPr lang="fr-FR" dirty="0" smtClean="0"/>
              <a:t>expression </a:t>
            </a:r>
            <a:r>
              <a:rPr lang="fr-FR" dirty="0" smtClean="0">
                <a:solidFill>
                  <a:srgbClr val="FF0066"/>
                </a:solidFill>
              </a:rPr>
              <a:t>?</a:t>
            </a:r>
            <a:r>
              <a:rPr lang="fr-FR" dirty="0" smtClean="0"/>
              <a:t> expression </a:t>
            </a:r>
            <a:r>
              <a:rPr lang="fr-FR" dirty="0" smtClean="0">
                <a:solidFill>
                  <a:srgbClr val="FF0066"/>
                </a:solidFill>
              </a:rPr>
              <a:t>:</a:t>
            </a:r>
            <a:r>
              <a:rPr lang="fr-FR" dirty="0" smtClean="0"/>
              <a:t> expression;</a:t>
            </a:r>
          </a:p>
          <a:p>
            <a:pPr>
              <a:buNone/>
            </a:pPr>
            <a:r>
              <a:rPr lang="en-US" dirty="0" smtClean="0"/>
              <a:t>         x=10  ?  y=3 : y=0;</a:t>
            </a:r>
          </a:p>
          <a:p>
            <a:endParaRPr lang="fr-FR" dirty="0" smtClean="0"/>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US" u="sng" dirty="0">
                <a:solidFill>
                  <a:srgbClr val="FF0066"/>
                </a:solidFill>
              </a:rPr>
              <a:t>INTRODUCTION</a:t>
            </a:r>
          </a:p>
        </p:txBody>
      </p:sp>
      <p:sp>
        <p:nvSpPr>
          <p:cNvPr id="7171" name="Rectangle 3"/>
          <p:cNvSpPr>
            <a:spLocks noGrp="1" noChangeArrowheads="1"/>
          </p:cNvSpPr>
          <p:nvPr>
            <p:ph idx="1"/>
          </p:nvPr>
        </p:nvSpPr>
        <p:spPr>
          <a:xfrm>
            <a:off x="457200" y="1600200"/>
            <a:ext cx="8534400" cy="4525963"/>
          </a:xfrm>
        </p:spPr>
        <p:txBody>
          <a:bodyPr/>
          <a:lstStyle/>
          <a:p>
            <a:pPr eaLnBrk="1" hangingPunct="1">
              <a:buNone/>
            </a:pPr>
            <a:r>
              <a:rPr lang="en-US" dirty="0" smtClean="0"/>
              <a:t>We need a computer/software to study C</a:t>
            </a:r>
            <a:r>
              <a:rPr lang="en-US" baseline="30000" dirty="0" smtClean="0"/>
              <a:t>++</a:t>
            </a:r>
            <a:r>
              <a:rPr lang="en-US" dirty="0" smtClean="0"/>
              <a:t>.</a:t>
            </a:r>
          </a:p>
          <a:p>
            <a:pPr eaLnBrk="1" hangingPunct="1">
              <a:buNone/>
            </a:pPr>
            <a:endParaRPr lang="en-US" dirty="0" smtClean="0"/>
          </a:p>
          <a:p>
            <a:pPr eaLnBrk="1" hangingPunct="1"/>
            <a:r>
              <a:rPr lang="en-US" dirty="0" smtClean="0"/>
              <a:t>A computer is an electronic machine.</a:t>
            </a:r>
          </a:p>
          <a:p>
            <a:pPr eaLnBrk="1" hangingPunct="1"/>
            <a:r>
              <a:rPr lang="en-US" dirty="0" smtClean="0">
                <a:solidFill>
                  <a:srgbClr val="FF0066"/>
                </a:solidFill>
              </a:rPr>
              <a:t>It is specifically designed to follow instructions.</a:t>
            </a:r>
            <a:r>
              <a:rPr lang="en-US" dirty="0" smtClean="0"/>
              <a:t> </a:t>
            </a:r>
          </a:p>
          <a:p>
            <a:pPr eaLnBrk="1" hangingPunct="1"/>
            <a:r>
              <a:rPr lang="en-US" dirty="0" smtClean="0"/>
              <a:t>It can be programmed.</a:t>
            </a:r>
          </a:p>
          <a:p>
            <a:pPr eaLnBrk="1" hangingPunct="1"/>
            <a:r>
              <a:rPr lang="en-US" dirty="0" smtClean="0">
                <a:solidFill>
                  <a:srgbClr val="0000FF"/>
                </a:solidFill>
              </a:rPr>
              <a:t>It is able to do the </a:t>
            </a:r>
            <a:r>
              <a:rPr lang="en-US" u="sng" dirty="0" smtClean="0">
                <a:solidFill>
                  <a:srgbClr val="0000FF"/>
                </a:solidFill>
              </a:rPr>
              <a:t>only</a:t>
            </a:r>
            <a:r>
              <a:rPr lang="en-US" dirty="0" smtClean="0">
                <a:solidFill>
                  <a:srgbClr val="0000FF"/>
                </a:solidFill>
              </a:rPr>
              <a:t> jobs that </a:t>
            </a:r>
            <a:r>
              <a:rPr lang="en-US" dirty="0" smtClean="0">
                <a:solidFill>
                  <a:srgbClr val="0000FF"/>
                </a:solidFill>
              </a:rPr>
              <a:t>programs </a:t>
            </a:r>
            <a:r>
              <a:rPr lang="en-US" dirty="0" smtClean="0">
                <a:solidFill>
                  <a:srgbClr val="0000FF"/>
                </a:solidFill>
              </a:rPr>
              <a:t>tell it to do.</a:t>
            </a:r>
            <a:r>
              <a:rPr lang="en-US" dirty="0" smtClean="0">
                <a:solidFill>
                  <a:srgbClr val="FFFF00"/>
                </a:solidFill>
              </a:rPr>
              <a:t>.</a:t>
            </a:r>
          </a:p>
        </p:txBody>
      </p:sp>
      <p:sp>
        <p:nvSpPr>
          <p:cNvPr id="7" name="Footer Placeholder 6"/>
          <p:cNvSpPr>
            <a:spLocks noGrp="1"/>
          </p:cNvSpPr>
          <p:nvPr>
            <p:ph type="ftr" sz="quarter" idx="11"/>
          </p:nvPr>
        </p:nvSpPr>
        <p:spPr/>
        <p:txBody>
          <a:bodyPr/>
          <a:lstStyle/>
          <a:p>
            <a:r>
              <a:rPr lang="en-US" smtClean="0"/>
              <a:t>Slides by Mrs. Pai for Sem 6 (2016-2017)</a:t>
            </a:r>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2" end="2"/>
                                            </p:txEl>
                                          </p:spTgt>
                                        </p:tgtEl>
                                        <p:attrNameLst>
                                          <p:attrName>style.visibility</p:attrName>
                                        </p:attrNameLst>
                                      </p:cBhvr>
                                      <p:to>
                                        <p:strVal val="visible"/>
                                      </p:to>
                                    </p:set>
                                    <p:animEffect transition="in" filter="fade">
                                      <p:cBhvr>
                                        <p:cTn id="14" dur="1000"/>
                                        <p:tgtEl>
                                          <p:spTgt spid="7171">
                                            <p:txEl>
                                              <p:pRg st="2" end="2"/>
                                            </p:txEl>
                                          </p:spTgt>
                                        </p:tgtEl>
                                      </p:cBhvr>
                                    </p:animEffect>
                                    <p:anim calcmode="lin" valueType="num">
                                      <p:cBhvr>
                                        <p:cTn id="15"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3" end="3"/>
                                            </p:txEl>
                                          </p:spTgt>
                                        </p:tgtEl>
                                        <p:attrNameLst>
                                          <p:attrName>style.visibility</p:attrName>
                                        </p:attrNameLst>
                                      </p:cBhvr>
                                      <p:to>
                                        <p:strVal val="visible"/>
                                      </p:to>
                                    </p:set>
                                    <p:animEffect transition="in" filter="fade">
                                      <p:cBhvr>
                                        <p:cTn id="21" dur="1000"/>
                                        <p:tgtEl>
                                          <p:spTgt spid="7171">
                                            <p:txEl>
                                              <p:pRg st="3" end="3"/>
                                            </p:txEl>
                                          </p:spTgt>
                                        </p:tgtEl>
                                      </p:cBhvr>
                                    </p:animEffect>
                                    <p:anim calcmode="lin" valueType="num">
                                      <p:cBhvr>
                                        <p:cTn id="22"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1">
                                            <p:txEl>
                                              <p:pRg st="4" end="4"/>
                                            </p:txEl>
                                          </p:spTgt>
                                        </p:tgtEl>
                                        <p:attrNameLst>
                                          <p:attrName>style.visibility</p:attrName>
                                        </p:attrNameLst>
                                      </p:cBhvr>
                                      <p:to>
                                        <p:strVal val="visible"/>
                                      </p:to>
                                    </p:set>
                                    <p:animEffect transition="in" filter="fade">
                                      <p:cBhvr>
                                        <p:cTn id="28" dur="1000"/>
                                        <p:tgtEl>
                                          <p:spTgt spid="7171">
                                            <p:txEl>
                                              <p:pRg st="4" end="4"/>
                                            </p:txEl>
                                          </p:spTgt>
                                        </p:tgtEl>
                                      </p:cBhvr>
                                    </p:animEffect>
                                    <p:anim calcmode="lin" valueType="num">
                                      <p:cBhvr>
                                        <p:cTn id="29"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171">
                                            <p:txEl>
                                              <p:pRg st="5" end="5"/>
                                            </p:txEl>
                                          </p:spTgt>
                                        </p:tgtEl>
                                        <p:attrNameLst>
                                          <p:attrName>style.visibility</p:attrName>
                                        </p:attrNameLst>
                                      </p:cBhvr>
                                      <p:to>
                                        <p:strVal val="visible"/>
                                      </p:to>
                                    </p:set>
                                    <p:animEffect transition="in" filter="fade">
                                      <p:cBhvr>
                                        <p:cTn id="35" dur="1000"/>
                                        <p:tgtEl>
                                          <p:spTgt spid="7171">
                                            <p:txEl>
                                              <p:pRg st="5" end="5"/>
                                            </p:txEl>
                                          </p:spTgt>
                                        </p:tgtEl>
                                      </p:cBhvr>
                                    </p:animEffect>
                                    <p:anim calcmode="lin" valueType="num">
                                      <p:cBhvr>
                                        <p:cTn id="36"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a:bodyPr>
          <a:lstStyle/>
          <a:p>
            <a:r>
              <a:rPr lang="en-US" dirty="0" smtClean="0"/>
              <a:t>(7 == 5)     // evaluates to false.</a:t>
            </a:r>
          </a:p>
          <a:p>
            <a:r>
              <a:rPr lang="en-US" dirty="0" smtClean="0"/>
              <a:t>(5 &gt; 4)      // evaluates to true.</a:t>
            </a:r>
          </a:p>
          <a:p>
            <a:r>
              <a:rPr lang="en-US" dirty="0" smtClean="0"/>
              <a:t>(3 != 2)     // evaluates to true.</a:t>
            </a:r>
          </a:p>
          <a:p>
            <a:r>
              <a:rPr lang="en-US" dirty="0" smtClean="0"/>
              <a:t>(6 &gt;= 6)     // evaluates to true.</a:t>
            </a:r>
          </a:p>
          <a:p>
            <a:r>
              <a:rPr lang="en-US" dirty="0" smtClean="0"/>
              <a:t>(5 &lt; 5)      // evaluates to false. </a:t>
            </a: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u="sng" dirty="0" smtClean="0">
                <a:solidFill>
                  <a:srgbClr val="FF3399"/>
                </a:solidFill>
              </a:rPr>
              <a:t>Logical operators :</a:t>
            </a:r>
            <a:r>
              <a:rPr lang="en-US" b="1" dirty="0" smtClean="0">
                <a:solidFill>
                  <a:srgbClr val="0000FF"/>
                </a:solidFill>
              </a:rPr>
              <a:t>&amp;&amp;, ||, !</a:t>
            </a:r>
            <a:endParaRPr lang="en-US" u="sng" dirty="0">
              <a:solidFill>
                <a:srgbClr val="FF3399"/>
              </a:solidFill>
            </a:endParaRPr>
          </a:p>
        </p:txBody>
      </p:sp>
      <p:sp>
        <p:nvSpPr>
          <p:cNvPr id="3" name="Content Placeholder 2"/>
          <p:cNvSpPr>
            <a:spLocks noGrp="1"/>
          </p:cNvSpPr>
          <p:nvPr>
            <p:ph idx="1"/>
          </p:nvPr>
        </p:nvSpPr>
        <p:spPr>
          <a:xfrm>
            <a:off x="457200" y="838200"/>
            <a:ext cx="8229600" cy="5287963"/>
          </a:xfrm>
        </p:spPr>
        <p:txBody>
          <a:bodyPr>
            <a:normAutofit fontScale="55000" lnSpcReduction="20000"/>
          </a:bodyPr>
          <a:lstStyle/>
          <a:p>
            <a:pPr>
              <a:buNone/>
              <a:defRPr/>
            </a:pPr>
            <a:r>
              <a:rPr lang="en-US" b="1" dirty="0" smtClean="0"/>
              <a:t>     </a:t>
            </a:r>
          </a:p>
          <a:p>
            <a:pPr>
              <a:buNone/>
              <a:defRPr/>
            </a:pPr>
            <a:r>
              <a:rPr lang="en-US" b="1" dirty="0" smtClean="0">
                <a:solidFill>
                  <a:srgbClr val="FF0000"/>
                </a:solidFill>
              </a:rPr>
              <a:t>      </a:t>
            </a:r>
            <a:r>
              <a:rPr lang="en-US" dirty="0" smtClean="0">
                <a:solidFill>
                  <a:srgbClr val="FF0000"/>
                </a:solidFill>
              </a:rPr>
              <a:t>Syntax:       expression1  </a:t>
            </a:r>
            <a:r>
              <a:rPr lang="en-US" b="1" dirty="0" smtClean="0">
                <a:solidFill>
                  <a:srgbClr val="0000FF"/>
                </a:solidFill>
              </a:rPr>
              <a:t>&amp;&amp;</a:t>
            </a:r>
            <a:r>
              <a:rPr lang="en-US" dirty="0" smtClean="0">
                <a:solidFill>
                  <a:srgbClr val="FF0000"/>
                </a:solidFill>
              </a:rPr>
              <a:t>  expression2</a:t>
            </a:r>
          </a:p>
          <a:p>
            <a:pPr marL="3175" indent="-3175">
              <a:buNone/>
              <a:defRPr/>
            </a:pPr>
            <a:r>
              <a:rPr lang="en-US" dirty="0" smtClean="0">
                <a:solidFill>
                  <a:srgbClr val="FF0000"/>
                </a:solidFill>
              </a:rPr>
              <a:t>			           				</a:t>
            </a:r>
          </a:p>
          <a:p>
            <a:pPr marL="3175" indent="-3175" algn="just">
              <a:defRPr/>
            </a:pPr>
            <a:r>
              <a:rPr lang="en-US" dirty="0" smtClean="0"/>
              <a:t> </a:t>
            </a:r>
            <a:r>
              <a:rPr lang="en-US" dirty="0" smtClean="0">
                <a:solidFill>
                  <a:srgbClr val="FF0000"/>
                </a:solidFill>
              </a:rPr>
              <a:t>expression1</a:t>
            </a:r>
            <a:r>
              <a:rPr lang="en-US" dirty="0" smtClean="0"/>
              <a:t> is evaluated.(left operand) </a:t>
            </a:r>
          </a:p>
          <a:p>
            <a:pPr algn="just">
              <a:defRPr/>
            </a:pPr>
            <a:r>
              <a:rPr lang="en-US" dirty="0" smtClean="0"/>
              <a:t>If </a:t>
            </a:r>
            <a:r>
              <a:rPr lang="en-US" dirty="0" smtClean="0">
                <a:solidFill>
                  <a:srgbClr val="FF0000"/>
                </a:solidFill>
              </a:rPr>
              <a:t>expression1</a:t>
            </a:r>
            <a:r>
              <a:rPr lang="en-US" dirty="0" smtClean="0"/>
              <a:t> is </a:t>
            </a:r>
            <a:r>
              <a:rPr lang="en-US" b="1" dirty="0" smtClean="0"/>
              <a:t>false , </a:t>
            </a:r>
            <a:r>
              <a:rPr lang="en-US" dirty="0" smtClean="0">
                <a:solidFill>
                  <a:srgbClr val="FF0000"/>
                </a:solidFill>
              </a:rPr>
              <a:t>expression2 </a:t>
            </a:r>
            <a:r>
              <a:rPr lang="en-US" dirty="0" smtClean="0"/>
              <a:t>is not evaluated.</a:t>
            </a:r>
          </a:p>
          <a:p>
            <a:pPr algn="just">
              <a:defRPr/>
            </a:pPr>
            <a:r>
              <a:rPr lang="en-US" dirty="0" smtClean="0"/>
              <a:t>If </a:t>
            </a:r>
            <a:r>
              <a:rPr lang="en-US" dirty="0" smtClean="0">
                <a:solidFill>
                  <a:srgbClr val="FF0000"/>
                </a:solidFill>
              </a:rPr>
              <a:t>expression1</a:t>
            </a:r>
            <a:r>
              <a:rPr lang="en-US" dirty="0" smtClean="0"/>
              <a:t> is true , the value of the second expression is the final value.</a:t>
            </a:r>
          </a:p>
          <a:p>
            <a:pPr>
              <a:buNone/>
              <a:defRPr/>
            </a:pPr>
            <a:endParaRPr lang="en-US" dirty="0" smtClean="0">
              <a:solidFill>
                <a:srgbClr val="FF0000"/>
              </a:solidFill>
            </a:endParaRPr>
          </a:p>
          <a:p>
            <a:pPr>
              <a:buNone/>
              <a:defRPr/>
            </a:pPr>
            <a:r>
              <a:rPr lang="en-US" dirty="0" smtClean="0">
                <a:solidFill>
                  <a:srgbClr val="FF0000"/>
                </a:solidFill>
              </a:rPr>
              <a:t>      Syntax:          exp1  </a:t>
            </a:r>
            <a:r>
              <a:rPr lang="en-US" b="1" dirty="0" smtClean="0">
                <a:solidFill>
                  <a:srgbClr val="0000FF"/>
                </a:solidFill>
              </a:rPr>
              <a:t>||</a:t>
            </a:r>
            <a:r>
              <a:rPr lang="en-US" dirty="0" smtClean="0">
                <a:solidFill>
                  <a:srgbClr val="FF0000"/>
                </a:solidFill>
              </a:rPr>
              <a:t> exp2</a:t>
            </a:r>
          </a:p>
          <a:p>
            <a:pPr marL="3175" indent="-3175">
              <a:buNone/>
              <a:defRPr/>
            </a:pPr>
            <a:r>
              <a:rPr lang="en-US" dirty="0" smtClean="0">
                <a:solidFill>
                  <a:srgbClr val="FF0000"/>
                </a:solidFill>
              </a:rPr>
              <a:t>			           				</a:t>
            </a:r>
          </a:p>
          <a:p>
            <a:pPr marL="3175" indent="-3175" algn="just">
              <a:defRPr/>
            </a:pPr>
            <a:r>
              <a:rPr lang="en-US" dirty="0" smtClean="0"/>
              <a:t>   exp1 is evaluated. </a:t>
            </a:r>
          </a:p>
          <a:p>
            <a:pPr algn="just">
              <a:defRPr/>
            </a:pPr>
            <a:r>
              <a:rPr lang="en-US" dirty="0" smtClean="0"/>
              <a:t>If exp1 is </a:t>
            </a:r>
            <a:r>
              <a:rPr lang="en-US" b="1" dirty="0" smtClean="0"/>
              <a:t>true , </a:t>
            </a:r>
            <a:r>
              <a:rPr lang="en-US" dirty="0" smtClean="0">
                <a:solidFill>
                  <a:srgbClr val="FF0000"/>
                </a:solidFill>
              </a:rPr>
              <a:t>exp2 </a:t>
            </a:r>
            <a:r>
              <a:rPr lang="en-US" dirty="0" smtClean="0"/>
              <a:t>is not evaluated.</a:t>
            </a:r>
          </a:p>
          <a:p>
            <a:pPr algn="just">
              <a:defRPr/>
            </a:pPr>
            <a:r>
              <a:rPr lang="en-US" dirty="0" smtClean="0"/>
              <a:t>If exp1 is false , the value of the second expression is the final value.</a:t>
            </a:r>
          </a:p>
          <a:p>
            <a:pPr>
              <a:buNone/>
              <a:defRPr/>
            </a:pPr>
            <a:endParaRPr lang="en-US" dirty="0" smtClean="0">
              <a:solidFill>
                <a:srgbClr val="FF0000"/>
              </a:solidFill>
            </a:endParaRPr>
          </a:p>
          <a:p>
            <a:pPr>
              <a:buNone/>
              <a:defRPr/>
            </a:pPr>
            <a:r>
              <a:rPr lang="en-US" dirty="0" smtClean="0">
                <a:solidFill>
                  <a:srgbClr val="FF0000"/>
                </a:solidFill>
              </a:rPr>
              <a:t>        Syntax:          </a:t>
            </a:r>
            <a:r>
              <a:rPr lang="en-US" b="1" dirty="0" smtClean="0">
                <a:solidFill>
                  <a:srgbClr val="0000FF"/>
                </a:solidFill>
              </a:rPr>
              <a:t>!</a:t>
            </a:r>
            <a:r>
              <a:rPr lang="en-US" dirty="0" smtClean="0">
                <a:solidFill>
                  <a:srgbClr val="FF0000"/>
                </a:solidFill>
              </a:rPr>
              <a:t> exp</a:t>
            </a:r>
          </a:p>
          <a:p>
            <a:pPr marL="3175" indent="-3175">
              <a:buNone/>
              <a:defRPr/>
            </a:pPr>
            <a:r>
              <a:rPr lang="en-US" dirty="0" smtClean="0">
                <a:solidFill>
                  <a:srgbClr val="FF0000"/>
                </a:solidFill>
              </a:rPr>
              <a:t>			           				</a:t>
            </a:r>
          </a:p>
          <a:p>
            <a:pPr marL="3175" indent="-3175" algn="just">
              <a:defRPr/>
            </a:pPr>
            <a:r>
              <a:rPr lang="en-US" dirty="0" smtClean="0"/>
              <a:t> unary operator</a:t>
            </a:r>
          </a:p>
          <a:p>
            <a:pPr marL="3175" indent="-3175" algn="just">
              <a:defRPr/>
            </a:pPr>
            <a:r>
              <a:rPr lang="en-US" dirty="0" smtClean="0"/>
              <a:t> exp is evaluated. </a:t>
            </a:r>
          </a:p>
          <a:p>
            <a:pPr algn="just">
              <a:defRPr/>
            </a:pPr>
            <a:r>
              <a:rPr lang="en-US" dirty="0" smtClean="0"/>
              <a:t>If exp is </a:t>
            </a:r>
            <a:r>
              <a:rPr lang="en-US" b="1" dirty="0" smtClean="0"/>
              <a:t>true ,  ! exp </a:t>
            </a:r>
            <a:r>
              <a:rPr lang="en-US" dirty="0" smtClean="0"/>
              <a:t>is false and If exp is </a:t>
            </a:r>
            <a:r>
              <a:rPr lang="en-US" b="1" dirty="0" smtClean="0"/>
              <a:t>false,  ! exp </a:t>
            </a:r>
            <a:r>
              <a:rPr lang="en-US" dirty="0" smtClean="0"/>
              <a:t>is true</a:t>
            </a:r>
          </a:p>
          <a:p>
            <a:pPr algn="just">
              <a:defRPr/>
            </a:pPr>
            <a:endParaRPr lang="en-US" dirty="0" smtClean="0"/>
          </a:p>
          <a:p>
            <a:pPr algn="just">
              <a:defRPr/>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Rectangle 5"/>
          <p:cNvSpPr/>
          <p:nvPr/>
        </p:nvSpPr>
        <p:spPr>
          <a:xfrm>
            <a:off x="685800" y="990600"/>
            <a:ext cx="44196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9600" y="2667000"/>
            <a:ext cx="44196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09600" y="4267200"/>
            <a:ext cx="44196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fontAlgn="auto" hangingPunct="1">
              <a:spcAft>
                <a:spcPts val="0"/>
              </a:spcAft>
              <a:defRPr/>
            </a:pPr>
            <a:r>
              <a:rPr lang="en-US" u="sng" dirty="0">
                <a:solidFill>
                  <a:schemeClr val="tx2">
                    <a:satMod val="200000"/>
                  </a:schemeClr>
                </a:solidFill>
              </a:rPr>
              <a:t>Operator</a:t>
            </a:r>
            <a:r>
              <a:rPr lang="en-US" dirty="0">
                <a:solidFill>
                  <a:schemeClr val="tx2">
                    <a:satMod val="200000"/>
                  </a:schemeClr>
                </a:solidFill>
              </a:rPr>
              <a:t> --hierarchy</a:t>
            </a:r>
          </a:p>
        </p:txBody>
      </p:sp>
      <p:sp>
        <p:nvSpPr>
          <p:cNvPr id="66563" name="Rectangle 3"/>
          <p:cNvSpPr>
            <a:spLocks noGrp="1" noChangeArrowheads="1"/>
          </p:cNvSpPr>
          <p:nvPr>
            <p:ph idx="1"/>
          </p:nvPr>
        </p:nvSpPr>
        <p:spPr>
          <a:xfrm>
            <a:off x="457200" y="1600200"/>
            <a:ext cx="8458200" cy="4530725"/>
          </a:xfrm>
        </p:spPr>
        <p:txBody>
          <a:bodyPr/>
          <a:lstStyle/>
          <a:p>
            <a:pPr eaLnBrk="1" hangingPunct="1">
              <a:buFont typeface="Wingdings" pitchFamily="2" charset="2"/>
              <a:buNone/>
            </a:pPr>
            <a:r>
              <a:rPr lang="en-US" u="sng" dirty="0" smtClean="0"/>
              <a:t>Arithmetic </a:t>
            </a:r>
            <a:r>
              <a:rPr lang="en-US" dirty="0" smtClean="0"/>
              <a:t>    </a:t>
            </a:r>
            <a:r>
              <a:rPr lang="en-US" u="sng" dirty="0" smtClean="0"/>
              <a:t> Relational </a:t>
            </a:r>
            <a:r>
              <a:rPr lang="en-US" dirty="0" smtClean="0"/>
              <a:t>          </a:t>
            </a:r>
            <a:r>
              <a:rPr lang="en-US" u="sng" dirty="0" smtClean="0"/>
              <a:t>Logical </a:t>
            </a:r>
            <a:endParaRPr lang="en-US" dirty="0" smtClean="0"/>
          </a:p>
          <a:p>
            <a:pPr eaLnBrk="1" hangingPunct="1">
              <a:buFont typeface="Wingdings" pitchFamily="2" charset="2"/>
              <a:buNone/>
            </a:pPr>
            <a:r>
              <a:rPr lang="en-US" sz="2400" dirty="0" smtClean="0"/>
              <a:t>unary negation       &lt;, &lt;=,  &gt;, &gt;=               !  NOT</a:t>
            </a:r>
          </a:p>
          <a:p>
            <a:pPr eaLnBrk="1" hangingPunct="1">
              <a:buFont typeface="Wingdings" pitchFamily="2" charset="2"/>
              <a:buNone/>
            </a:pPr>
            <a:r>
              <a:rPr lang="en-US" sz="2400" dirty="0" smtClean="0"/>
              <a:t>*, /, %                       = =,  !=                       &amp;&amp;  AND</a:t>
            </a:r>
          </a:p>
          <a:p>
            <a:pPr eaLnBrk="1" hangingPunct="1">
              <a:buFont typeface="Wingdings" pitchFamily="2" charset="2"/>
              <a:buNone/>
            </a:pPr>
            <a:r>
              <a:rPr lang="en-US" sz="2400" dirty="0" smtClean="0"/>
              <a:t> +, -                                                                    ||  OR</a:t>
            </a:r>
          </a:p>
          <a:p>
            <a:pPr eaLnBrk="1" hangingPunct="1">
              <a:buFont typeface="Wingdings" pitchFamily="2" charset="2"/>
              <a:buNone/>
            </a:pPr>
            <a:endParaRPr lang="en-US" dirty="0" smtClean="0"/>
          </a:p>
          <a:p>
            <a:pPr eaLnBrk="1" hangingPunct="1">
              <a:buFont typeface="Wingdings" pitchFamily="2" charset="2"/>
              <a:buNone/>
            </a:pPr>
            <a:r>
              <a:rPr lang="en-US" sz="2400" dirty="0" smtClean="0"/>
              <a:t> left to right</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iterate type="lt">
                                    <p:tmPct val="10000"/>
                                  </p:iterate>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fade">
                                      <p:cBhvr>
                                        <p:cTn id="7" dur="1000"/>
                                        <p:tgtEl>
                                          <p:spTgt spid="66563">
                                            <p:txEl>
                                              <p:pRg st="0" end="0"/>
                                            </p:txEl>
                                          </p:spTgt>
                                        </p:tgtEl>
                                      </p:cBhvr>
                                    </p:animEffect>
                                    <p:anim calcmode="lin" valueType="num">
                                      <p:cBhvr>
                                        <p:cTn id="8" dur="10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65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iterate type="lt">
                                    <p:tmPct val="10000"/>
                                  </p:iterate>
                                  <p:childTnLst>
                                    <p:set>
                                      <p:cBhvr>
                                        <p:cTn id="13" dur="1" fill="hold">
                                          <p:stCondLst>
                                            <p:cond delay="0"/>
                                          </p:stCondLst>
                                        </p:cTn>
                                        <p:tgtEl>
                                          <p:spTgt spid="66563">
                                            <p:txEl>
                                              <p:pRg st="1" end="1"/>
                                            </p:txEl>
                                          </p:spTgt>
                                        </p:tgtEl>
                                        <p:attrNameLst>
                                          <p:attrName>style.visibility</p:attrName>
                                        </p:attrNameLst>
                                      </p:cBhvr>
                                      <p:to>
                                        <p:strVal val="visible"/>
                                      </p:to>
                                    </p:set>
                                    <p:animEffect transition="in" filter="fade">
                                      <p:cBhvr>
                                        <p:cTn id="14" dur="1000"/>
                                        <p:tgtEl>
                                          <p:spTgt spid="66563">
                                            <p:txEl>
                                              <p:pRg st="1" end="1"/>
                                            </p:txEl>
                                          </p:spTgt>
                                        </p:tgtEl>
                                      </p:cBhvr>
                                    </p:animEffect>
                                    <p:anim calcmode="lin" valueType="num">
                                      <p:cBhvr>
                                        <p:cTn id="15" dur="10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65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iterate type="lt">
                                    <p:tmPct val="10000"/>
                                  </p:iterate>
                                  <p:childTnLst>
                                    <p:set>
                                      <p:cBhvr>
                                        <p:cTn id="20" dur="1" fill="hold">
                                          <p:stCondLst>
                                            <p:cond delay="0"/>
                                          </p:stCondLst>
                                        </p:cTn>
                                        <p:tgtEl>
                                          <p:spTgt spid="66563">
                                            <p:txEl>
                                              <p:pRg st="2" end="2"/>
                                            </p:txEl>
                                          </p:spTgt>
                                        </p:tgtEl>
                                        <p:attrNameLst>
                                          <p:attrName>style.visibility</p:attrName>
                                        </p:attrNameLst>
                                      </p:cBhvr>
                                      <p:to>
                                        <p:strVal val="visible"/>
                                      </p:to>
                                    </p:set>
                                    <p:animEffect transition="in" filter="fade">
                                      <p:cBhvr>
                                        <p:cTn id="21" dur="1000"/>
                                        <p:tgtEl>
                                          <p:spTgt spid="66563">
                                            <p:txEl>
                                              <p:pRg st="2" end="2"/>
                                            </p:txEl>
                                          </p:spTgt>
                                        </p:tgtEl>
                                      </p:cBhvr>
                                    </p:animEffect>
                                    <p:anim calcmode="lin" valueType="num">
                                      <p:cBhvr>
                                        <p:cTn id="22" dur="10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656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iterate type="lt">
                                    <p:tmPct val="10000"/>
                                  </p:iterate>
                                  <p:childTnLst>
                                    <p:set>
                                      <p:cBhvr>
                                        <p:cTn id="27" dur="1" fill="hold">
                                          <p:stCondLst>
                                            <p:cond delay="0"/>
                                          </p:stCondLst>
                                        </p:cTn>
                                        <p:tgtEl>
                                          <p:spTgt spid="66563">
                                            <p:txEl>
                                              <p:pRg st="3" end="3"/>
                                            </p:txEl>
                                          </p:spTgt>
                                        </p:tgtEl>
                                        <p:attrNameLst>
                                          <p:attrName>style.visibility</p:attrName>
                                        </p:attrNameLst>
                                      </p:cBhvr>
                                      <p:to>
                                        <p:strVal val="visible"/>
                                      </p:to>
                                    </p:set>
                                    <p:animEffect transition="in" filter="fade">
                                      <p:cBhvr>
                                        <p:cTn id="28" dur="1000"/>
                                        <p:tgtEl>
                                          <p:spTgt spid="66563">
                                            <p:txEl>
                                              <p:pRg st="3" end="3"/>
                                            </p:txEl>
                                          </p:spTgt>
                                        </p:tgtEl>
                                      </p:cBhvr>
                                    </p:animEffect>
                                    <p:anim calcmode="lin" valueType="num">
                                      <p:cBhvr>
                                        <p:cTn id="29" dur="10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65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iterate type="lt">
                                    <p:tmPct val="10000"/>
                                  </p:iterate>
                                  <p:childTnLst>
                                    <p:set>
                                      <p:cBhvr>
                                        <p:cTn id="34" dur="1" fill="hold">
                                          <p:stCondLst>
                                            <p:cond delay="0"/>
                                          </p:stCondLst>
                                        </p:cTn>
                                        <p:tgtEl>
                                          <p:spTgt spid="66563">
                                            <p:txEl>
                                              <p:pRg st="5" end="5"/>
                                            </p:txEl>
                                          </p:spTgt>
                                        </p:tgtEl>
                                        <p:attrNameLst>
                                          <p:attrName>style.visibility</p:attrName>
                                        </p:attrNameLst>
                                      </p:cBhvr>
                                      <p:to>
                                        <p:strVal val="visible"/>
                                      </p:to>
                                    </p:set>
                                    <p:animEffect transition="in" filter="fade">
                                      <p:cBhvr>
                                        <p:cTn id="35" dur="1000"/>
                                        <p:tgtEl>
                                          <p:spTgt spid="66563">
                                            <p:txEl>
                                              <p:pRg st="5" end="5"/>
                                            </p:txEl>
                                          </p:spTgt>
                                        </p:tgtEl>
                                      </p:cBhvr>
                                    </p:animEffect>
                                    <p:anim calcmode="lin" valueType="num">
                                      <p:cBhvr>
                                        <p:cTn id="36" dur="1000" fill="hold"/>
                                        <p:tgtEl>
                                          <p:spTgt spid="6656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6656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fontAlgn="auto" hangingPunct="1">
              <a:spcAft>
                <a:spcPts val="0"/>
              </a:spcAft>
              <a:defRPr/>
            </a:pPr>
            <a:r>
              <a:rPr lang="en-US" u="sng" dirty="0">
                <a:solidFill>
                  <a:schemeClr val="tx2">
                    <a:satMod val="200000"/>
                  </a:schemeClr>
                </a:solidFill>
              </a:rPr>
              <a:t>Operators</a:t>
            </a:r>
            <a:r>
              <a:rPr lang="en-US" dirty="0">
                <a:solidFill>
                  <a:schemeClr val="tx2">
                    <a:satMod val="200000"/>
                  </a:schemeClr>
                </a:solidFill>
              </a:rPr>
              <a:t> ---continued</a:t>
            </a:r>
          </a:p>
        </p:txBody>
      </p:sp>
      <p:sp>
        <p:nvSpPr>
          <p:cNvPr id="53251" name="Rectangle 3"/>
          <p:cNvSpPr>
            <a:spLocks noGrp="1" noChangeArrowheads="1"/>
          </p:cNvSpPr>
          <p:nvPr>
            <p:ph type="body" sz="half" idx="1"/>
          </p:nvPr>
        </p:nvSpPr>
        <p:spPr>
          <a:xfrm flipH="1">
            <a:off x="381000" y="1600200"/>
            <a:ext cx="8153400" cy="4530725"/>
          </a:xfrm>
        </p:spPr>
        <p:txBody>
          <a:bodyPr>
            <a:normAutofit fontScale="92500" lnSpcReduction="10000"/>
          </a:bodyPr>
          <a:lstStyle/>
          <a:p>
            <a:pPr eaLnBrk="1" hangingPunct="1"/>
            <a:r>
              <a:rPr lang="en-US" sz="2800" b="1" dirty="0" smtClean="0">
                <a:solidFill>
                  <a:srgbClr val="CC00FF"/>
                </a:solidFill>
              </a:rPr>
              <a:t>increment</a:t>
            </a:r>
            <a:r>
              <a:rPr lang="en-US" sz="2800" b="1" dirty="0" smtClean="0"/>
              <a:t> and </a:t>
            </a:r>
            <a:r>
              <a:rPr lang="en-US" sz="2800" b="1" dirty="0" smtClean="0">
                <a:solidFill>
                  <a:srgbClr val="FF0000"/>
                </a:solidFill>
              </a:rPr>
              <a:t>decrement</a:t>
            </a:r>
            <a:r>
              <a:rPr lang="en-US" sz="2800" b="1" dirty="0" smtClean="0"/>
              <a:t> operators</a:t>
            </a:r>
          </a:p>
          <a:p>
            <a:pPr eaLnBrk="1" hangingPunct="1">
              <a:buFont typeface="Wingdings" pitchFamily="2" charset="2"/>
              <a:buNone/>
            </a:pPr>
            <a:r>
              <a:rPr lang="en-US" sz="2800" b="1" dirty="0" smtClean="0"/>
              <a:t>           </a:t>
            </a:r>
            <a:r>
              <a:rPr lang="en-US" sz="2800" b="1" dirty="0" smtClean="0">
                <a:solidFill>
                  <a:srgbClr val="CC00FF"/>
                </a:solidFill>
              </a:rPr>
              <a:t>++</a:t>
            </a:r>
            <a:r>
              <a:rPr lang="en-US" sz="2800" b="1" dirty="0" smtClean="0"/>
              <a:t> and </a:t>
            </a:r>
            <a:r>
              <a:rPr lang="en-US" sz="2800" b="1" dirty="0" smtClean="0">
                <a:solidFill>
                  <a:srgbClr val="FF0000"/>
                </a:solidFill>
                <a:sym typeface="Symbol"/>
              </a:rPr>
              <a:t> </a:t>
            </a:r>
            <a:r>
              <a:rPr lang="en-US" sz="2800" b="1" dirty="0" smtClean="0"/>
              <a:t>   </a:t>
            </a:r>
          </a:p>
          <a:p>
            <a:pPr eaLnBrk="1" hangingPunct="1">
              <a:buFont typeface="Wingdings" pitchFamily="2" charset="2"/>
              <a:buNone/>
            </a:pPr>
            <a:r>
              <a:rPr lang="en-US" sz="2800" b="1" dirty="0" smtClean="0"/>
              <a:t>  </a:t>
            </a:r>
          </a:p>
          <a:p>
            <a:pPr eaLnBrk="1" hangingPunct="1">
              <a:buFont typeface="Wingdings" pitchFamily="2" charset="2"/>
              <a:buChar char="Ø"/>
            </a:pPr>
            <a:r>
              <a:rPr lang="en-US" sz="2800" b="1" dirty="0" smtClean="0"/>
              <a:t>         </a:t>
            </a:r>
            <a:r>
              <a:rPr lang="en-US" sz="2800" b="1" dirty="0" smtClean="0">
                <a:solidFill>
                  <a:srgbClr val="FF0066"/>
                </a:solidFill>
              </a:rPr>
              <a:t>post fix mode  </a:t>
            </a:r>
            <a:r>
              <a:rPr lang="en-US" sz="2800" b="1" dirty="0" err="1" smtClean="0">
                <a:solidFill>
                  <a:srgbClr val="FF0066"/>
                </a:solidFill>
              </a:rPr>
              <a:t>e.g</a:t>
            </a:r>
            <a:r>
              <a:rPr lang="en-US" sz="2800" b="1" dirty="0" smtClean="0">
                <a:solidFill>
                  <a:srgbClr val="FF0066"/>
                </a:solidFill>
              </a:rPr>
              <a:t>   a++, a--</a:t>
            </a:r>
          </a:p>
          <a:p>
            <a:pPr eaLnBrk="1" hangingPunct="1">
              <a:buFont typeface="Wingdings" pitchFamily="2" charset="2"/>
              <a:buChar char="Ø"/>
            </a:pPr>
            <a:r>
              <a:rPr lang="en-US" sz="2800" b="1" dirty="0" smtClean="0"/>
              <a:t>         </a:t>
            </a:r>
            <a:r>
              <a:rPr lang="en-US" sz="2800" b="1" dirty="0" smtClean="0">
                <a:solidFill>
                  <a:schemeClr val="tx2"/>
                </a:solidFill>
              </a:rPr>
              <a:t>pre fix mode    </a:t>
            </a:r>
            <a:r>
              <a:rPr lang="en-US" sz="2800" b="1" dirty="0" err="1" smtClean="0">
                <a:solidFill>
                  <a:schemeClr val="tx2"/>
                </a:solidFill>
              </a:rPr>
              <a:t>e.g</a:t>
            </a:r>
            <a:r>
              <a:rPr lang="en-US" sz="2800" b="1" dirty="0" smtClean="0">
                <a:solidFill>
                  <a:schemeClr val="tx2"/>
                </a:solidFill>
              </a:rPr>
              <a:t>  ++x, --x</a:t>
            </a:r>
          </a:p>
          <a:p>
            <a:pPr eaLnBrk="1" hangingPunct="1">
              <a:buNone/>
            </a:pPr>
            <a:r>
              <a:rPr lang="en-US" sz="2800" b="1" dirty="0" smtClean="0"/>
              <a:t>                       a=5;                         a=5;</a:t>
            </a:r>
          </a:p>
          <a:p>
            <a:pPr>
              <a:buNone/>
            </a:pPr>
            <a:r>
              <a:rPr lang="en-US" sz="2800" b="1" dirty="0" smtClean="0"/>
              <a:t>                       X= a++;                    x=++a;</a:t>
            </a:r>
          </a:p>
          <a:p>
            <a:pPr>
              <a:buNone/>
            </a:pPr>
            <a:r>
              <a:rPr lang="en-US" sz="2800" b="1" dirty="0" smtClean="0"/>
              <a:t>              </a:t>
            </a:r>
            <a:r>
              <a:rPr lang="en-US" sz="1700" b="1" dirty="0" smtClean="0">
                <a:solidFill>
                  <a:srgbClr val="00B0F0"/>
                </a:solidFill>
              </a:rPr>
              <a:t>o/p :     X=5                                    o/p:     x=6</a:t>
            </a:r>
          </a:p>
          <a:p>
            <a:pPr algn="just"/>
            <a:r>
              <a:rPr lang="en-US" sz="2800" dirty="0" smtClean="0">
                <a:solidFill>
                  <a:srgbClr val="0000FF"/>
                </a:solidFill>
              </a:rPr>
              <a:t>Prefix does the addition/subtraction first.</a:t>
            </a:r>
          </a:p>
          <a:p>
            <a:pPr algn="just"/>
            <a:r>
              <a:rPr lang="en-US" sz="2800" dirty="0" smtClean="0">
                <a:solidFill>
                  <a:srgbClr val="0000FF"/>
                </a:solidFill>
              </a:rPr>
              <a:t>Postfix evaluates to the old value of the variable first</a:t>
            </a:r>
            <a:endParaRPr lang="en-US" sz="2800" b="1" dirty="0" smtClean="0">
              <a:solidFill>
                <a:srgbClr val="0000FF"/>
              </a:solidFill>
            </a:endParaRPr>
          </a:p>
        </p:txBody>
      </p:sp>
      <p:sp>
        <p:nvSpPr>
          <p:cNvPr id="7" name="Footer Placeholder 6"/>
          <p:cNvSpPr>
            <a:spLocks noGrp="1"/>
          </p:cNvSpPr>
          <p:nvPr>
            <p:ph type="ftr" sz="quarter" idx="11"/>
          </p:nvPr>
        </p:nvSpPr>
        <p:spPr/>
        <p:txBody>
          <a:bodyPr/>
          <a:lstStyle/>
          <a:p>
            <a:pPr>
              <a:defRPr/>
            </a:pPr>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pPr>
              <a:defRPr/>
            </a:pPr>
            <a:fld id="{16BA475B-95C1-49F3-99E7-71A94CFD5A97}" type="slidenum">
              <a:rPr lang="en-US" smtClean="0"/>
              <a:pPr>
                <a:defRPr/>
              </a:pPr>
              <a:t>33</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fade">
                                      <p:cBhvr>
                                        <p:cTn id="7" dur="1000"/>
                                        <p:tgtEl>
                                          <p:spTgt spid="53250"/>
                                        </p:tgtEl>
                                      </p:cBhvr>
                                    </p:animEffect>
                                    <p:anim calcmode="lin" valueType="num">
                                      <p:cBhvr>
                                        <p:cTn id="8" dur="1000" fill="hold"/>
                                        <p:tgtEl>
                                          <p:spTgt spid="53250"/>
                                        </p:tgtEl>
                                        <p:attrNameLst>
                                          <p:attrName>ppt_x</p:attrName>
                                        </p:attrNameLst>
                                      </p:cBhvr>
                                      <p:tavLst>
                                        <p:tav tm="0">
                                          <p:val>
                                            <p:strVal val="#ppt_x"/>
                                          </p:val>
                                        </p:tav>
                                        <p:tav tm="100000">
                                          <p:val>
                                            <p:strVal val="#ppt_x"/>
                                          </p:val>
                                        </p:tav>
                                      </p:tavLst>
                                    </p:anim>
                                    <p:anim calcmode="lin" valueType="num">
                                      <p:cBhvr>
                                        <p:cTn id="9" dur="898" decel="100000" fill="hold"/>
                                        <p:tgtEl>
                                          <p:spTgt spid="5325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5325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3251">
                                            <p:txEl>
                                              <p:pRg st="0" end="0"/>
                                            </p:txEl>
                                          </p:spTgt>
                                        </p:tgtEl>
                                        <p:attrNameLst>
                                          <p:attrName>style.visibility</p:attrName>
                                        </p:attrNameLst>
                                      </p:cBhvr>
                                      <p:to>
                                        <p:strVal val="visible"/>
                                      </p:to>
                                    </p:set>
                                    <p:animEffect transition="in" filter="fade">
                                      <p:cBhvr>
                                        <p:cTn id="15" dur="1000"/>
                                        <p:tgtEl>
                                          <p:spTgt spid="53251">
                                            <p:txEl>
                                              <p:pRg st="0" end="0"/>
                                            </p:txEl>
                                          </p:spTgt>
                                        </p:tgtEl>
                                      </p:cBhvr>
                                    </p:animEffect>
                                    <p:anim calcmode="lin" valueType="num">
                                      <p:cBhvr>
                                        <p:cTn id="16" dur="1000" fill="hold"/>
                                        <p:tgtEl>
                                          <p:spTgt spid="5325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5325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5325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53251">
                                            <p:txEl>
                                              <p:pRg st="1" end="1"/>
                                            </p:txEl>
                                          </p:spTgt>
                                        </p:tgtEl>
                                        <p:attrNameLst>
                                          <p:attrName>style.visibility</p:attrName>
                                        </p:attrNameLst>
                                      </p:cBhvr>
                                      <p:to>
                                        <p:strVal val="visible"/>
                                      </p:to>
                                    </p:set>
                                    <p:animEffect transition="in" filter="fade">
                                      <p:cBhvr>
                                        <p:cTn id="23" dur="1000"/>
                                        <p:tgtEl>
                                          <p:spTgt spid="53251">
                                            <p:txEl>
                                              <p:pRg st="1" end="1"/>
                                            </p:txEl>
                                          </p:spTgt>
                                        </p:tgtEl>
                                      </p:cBhvr>
                                    </p:animEffect>
                                    <p:anim calcmode="lin" valueType="num">
                                      <p:cBhvr>
                                        <p:cTn id="24" dur="1000" fill="hold"/>
                                        <p:tgtEl>
                                          <p:spTgt spid="5325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5325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5325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53251">
                                            <p:txEl>
                                              <p:pRg st="2" end="2"/>
                                            </p:txEl>
                                          </p:spTgt>
                                        </p:tgtEl>
                                        <p:attrNameLst>
                                          <p:attrName>style.visibility</p:attrName>
                                        </p:attrNameLst>
                                      </p:cBhvr>
                                      <p:to>
                                        <p:strVal val="visible"/>
                                      </p:to>
                                    </p:set>
                                    <p:animEffect transition="in" filter="fade">
                                      <p:cBhvr>
                                        <p:cTn id="31" dur="1000"/>
                                        <p:tgtEl>
                                          <p:spTgt spid="53251">
                                            <p:txEl>
                                              <p:pRg st="2" end="2"/>
                                            </p:txEl>
                                          </p:spTgt>
                                        </p:tgtEl>
                                      </p:cBhvr>
                                    </p:animEffect>
                                    <p:anim calcmode="lin" valueType="num">
                                      <p:cBhvr>
                                        <p:cTn id="32" dur="1000" fill="hold"/>
                                        <p:tgtEl>
                                          <p:spTgt spid="5325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5325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5325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53251">
                                            <p:txEl>
                                              <p:pRg st="3" end="3"/>
                                            </p:txEl>
                                          </p:spTgt>
                                        </p:tgtEl>
                                        <p:attrNameLst>
                                          <p:attrName>style.visibility</p:attrName>
                                        </p:attrNameLst>
                                      </p:cBhvr>
                                      <p:to>
                                        <p:strVal val="visible"/>
                                      </p:to>
                                    </p:set>
                                    <p:animEffect transition="in" filter="fade">
                                      <p:cBhvr>
                                        <p:cTn id="39" dur="1000"/>
                                        <p:tgtEl>
                                          <p:spTgt spid="53251">
                                            <p:txEl>
                                              <p:pRg st="3" end="3"/>
                                            </p:txEl>
                                          </p:spTgt>
                                        </p:tgtEl>
                                      </p:cBhvr>
                                    </p:animEffect>
                                    <p:anim calcmode="lin" valueType="num">
                                      <p:cBhvr>
                                        <p:cTn id="40" dur="1000" fill="hold"/>
                                        <p:tgtEl>
                                          <p:spTgt spid="5325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5325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5325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53251">
                                            <p:txEl>
                                              <p:pRg st="4" end="4"/>
                                            </p:txEl>
                                          </p:spTgt>
                                        </p:tgtEl>
                                        <p:attrNameLst>
                                          <p:attrName>style.visibility</p:attrName>
                                        </p:attrNameLst>
                                      </p:cBhvr>
                                      <p:to>
                                        <p:strVal val="visible"/>
                                      </p:to>
                                    </p:set>
                                    <p:animEffect transition="in" filter="fade">
                                      <p:cBhvr>
                                        <p:cTn id="47" dur="1000"/>
                                        <p:tgtEl>
                                          <p:spTgt spid="53251">
                                            <p:txEl>
                                              <p:pRg st="4" end="4"/>
                                            </p:txEl>
                                          </p:spTgt>
                                        </p:tgtEl>
                                      </p:cBhvr>
                                    </p:animEffect>
                                    <p:anim calcmode="lin" valueType="num">
                                      <p:cBhvr>
                                        <p:cTn id="48" dur="1000" fill="hold"/>
                                        <p:tgtEl>
                                          <p:spTgt spid="53251">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53251">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53251">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53251">
                                            <p:txEl>
                                              <p:pRg st="5" end="5"/>
                                            </p:txEl>
                                          </p:spTgt>
                                        </p:tgtEl>
                                        <p:attrNameLst>
                                          <p:attrName>style.visibility</p:attrName>
                                        </p:attrNameLst>
                                      </p:cBhvr>
                                      <p:to>
                                        <p:strVal val="visible"/>
                                      </p:to>
                                    </p:set>
                                    <p:animEffect transition="in" filter="fade">
                                      <p:cBhvr>
                                        <p:cTn id="55" dur="1000"/>
                                        <p:tgtEl>
                                          <p:spTgt spid="53251">
                                            <p:txEl>
                                              <p:pRg st="5" end="5"/>
                                            </p:txEl>
                                          </p:spTgt>
                                        </p:tgtEl>
                                      </p:cBhvr>
                                    </p:animEffect>
                                    <p:anim calcmode="lin" valueType="num">
                                      <p:cBhvr>
                                        <p:cTn id="56" dur="1000" fill="hold"/>
                                        <p:tgtEl>
                                          <p:spTgt spid="53251">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53251">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53251">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53251">
                                            <p:txEl>
                                              <p:pRg st="6" end="6"/>
                                            </p:txEl>
                                          </p:spTgt>
                                        </p:tgtEl>
                                        <p:attrNameLst>
                                          <p:attrName>style.visibility</p:attrName>
                                        </p:attrNameLst>
                                      </p:cBhvr>
                                      <p:to>
                                        <p:strVal val="visible"/>
                                      </p:to>
                                    </p:set>
                                    <p:animEffect transition="in" filter="fade">
                                      <p:cBhvr>
                                        <p:cTn id="63" dur="1000"/>
                                        <p:tgtEl>
                                          <p:spTgt spid="53251">
                                            <p:txEl>
                                              <p:pRg st="6" end="6"/>
                                            </p:txEl>
                                          </p:spTgt>
                                        </p:tgtEl>
                                      </p:cBhvr>
                                    </p:animEffect>
                                    <p:anim calcmode="lin" valueType="num">
                                      <p:cBhvr>
                                        <p:cTn id="64" dur="1000" fill="hold"/>
                                        <p:tgtEl>
                                          <p:spTgt spid="53251">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53251">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53251">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53251">
                                            <p:txEl>
                                              <p:pRg st="7" end="7"/>
                                            </p:txEl>
                                          </p:spTgt>
                                        </p:tgtEl>
                                        <p:attrNameLst>
                                          <p:attrName>style.visibility</p:attrName>
                                        </p:attrNameLst>
                                      </p:cBhvr>
                                      <p:to>
                                        <p:strVal val="visible"/>
                                      </p:to>
                                    </p:set>
                                    <p:animEffect transition="in" filter="fade">
                                      <p:cBhvr>
                                        <p:cTn id="71" dur="1000"/>
                                        <p:tgtEl>
                                          <p:spTgt spid="53251">
                                            <p:txEl>
                                              <p:pRg st="7" end="7"/>
                                            </p:txEl>
                                          </p:spTgt>
                                        </p:tgtEl>
                                      </p:cBhvr>
                                    </p:animEffect>
                                    <p:anim calcmode="lin" valueType="num">
                                      <p:cBhvr>
                                        <p:cTn id="72" dur="1000" fill="hold"/>
                                        <p:tgtEl>
                                          <p:spTgt spid="53251">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53251">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53251">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53251">
                                            <p:txEl>
                                              <p:pRg st="8" end="8"/>
                                            </p:txEl>
                                          </p:spTgt>
                                        </p:tgtEl>
                                        <p:attrNameLst>
                                          <p:attrName>style.visibility</p:attrName>
                                        </p:attrNameLst>
                                      </p:cBhvr>
                                      <p:to>
                                        <p:strVal val="visible"/>
                                      </p:to>
                                    </p:set>
                                    <p:animEffect transition="in" filter="fade">
                                      <p:cBhvr>
                                        <p:cTn id="79" dur="1000"/>
                                        <p:tgtEl>
                                          <p:spTgt spid="53251">
                                            <p:txEl>
                                              <p:pRg st="8" end="8"/>
                                            </p:txEl>
                                          </p:spTgt>
                                        </p:tgtEl>
                                      </p:cBhvr>
                                    </p:animEffect>
                                    <p:anim calcmode="lin" valueType="num">
                                      <p:cBhvr>
                                        <p:cTn id="80" dur="1000" fill="hold"/>
                                        <p:tgtEl>
                                          <p:spTgt spid="53251">
                                            <p:txEl>
                                              <p:pRg st="8" end="8"/>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53251">
                                            <p:txEl>
                                              <p:pRg st="8" end="8"/>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53251">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7" presetClass="entr" presetSubtype="0" fill="hold" grpId="0" nodeType="clickEffect">
                                  <p:stCondLst>
                                    <p:cond delay="0"/>
                                  </p:stCondLst>
                                  <p:childTnLst>
                                    <p:set>
                                      <p:cBhvr>
                                        <p:cTn id="86" dur="1" fill="hold">
                                          <p:stCondLst>
                                            <p:cond delay="0"/>
                                          </p:stCondLst>
                                        </p:cTn>
                                        <p:tgtEl>
                                          <p:spTgt spid="53251">
                                            <p:txEl>
                                              <p:pRg st="9" end="9"/>
                                            </p:txEl>
                                          </p:spTgt>
                                        </p:tgtEl>
                                        <p:attrNameLst>
                                          <p:attrName>style.visibility</p:attrName>
                                        </p:attrNameLst>
                                      </p:cBhvr>
                                      <p:to>
                                        <p:strVal val="visible"/>
                                      </p:to>
                                    </p:set>
                                    <p:animEffect transition="in" filter="fade">
                                      <p:cBhvr>
                                        <p:cTn id="87" dur="1000"/>
                                        <p:tgtEl>
                                          <p:spTgt spid="53251">
                                            <p:txEl>
                                              <p:pRg st="9" end="9"/>
                                            </p:txEl>
                                          </p:spTgt>
                                        </p:tgtEl>
                                      </p:cBhvr>
                                    </p:animEffect>
                                    <p:anim calcmode="lin" valueType="num">
                                      <p:cBhvr>
                                        <p:cTn id="88" dur="1000" fill="hold"/>
                                        <p:tgtEl>
                                          <p:spTgt spid="53251">
                                            <p:txEl>
                                              <p:pRg st="9" end="9"/>
                                            </p:txEl>
                                          </p:spTgt>
                                        </p:tgtEl>
                                        <p:attrNameLst>
                                          <p:attrName>ppt_x</p:attrName>
                                        </p:attrNameLst>
                                      </p:cBhvr>
                                      <p:tavLst>
                                        <p:tav tm="0">
                                          <p:val>
                                            <p:strVal val="#ppt_x"/>
                                          </p:val>
                                        </p:tav>
                                        <p:tav tm="100000">
                                          <p:val>
                                            <p:strVal val="#ppt_x"/>
                                          </p:val>
                                        </p:tav>
                                      </p:tavLst>
                                    </p:anim>
                                    <p:anim calcmode="lin" valueType="num">
                                      <p:cBhvr>
                                        <p:cTn id="89" dur="898" decel="100000" fill="hold"/>
                                        <p:tgtEl>
                                          <p:spTgt spid="53251">
                                            <p:txEl>
                                              <p:pRg st="9" end="9"/>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898"/>
                                          </p:stCondLst>
                                        </p:cTn>
                                        <p:tgtEl>
                                          <p:spTgt spid="53251">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1</a:t>
            </a: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a:buFont typeface="Arial" charset="0"/>
              <a:buNone/>
            </a:pPr>
            <a:r>
              <a:rPr lang="en-US" u="sng" dirty="0" smtClean="0"/>
              <a:t>What is the o/p?</a:t>
            </a:r>
          </a:p>
          <a:p>
            <a:pPr>
              <a:buFont typeface="Arial" charset="0"/>
              <a:buNone/>
            </a:pPr>
            <a:r>
              <a:rPr lang="en-US" dirty="0" smtClean="0"/>
              <a:t>1. </a:t>
            </a:r>
            <a:r>
              <a:rPr lang="en-US" dirty="0" err="1" smtClean="0">
                <a:solidFill>
                  <a:srgbClr val="FF0000"/>
                </a:solidFill>
              </a:rPr>
              <a:t>int</a:t>
            </a:r>
            <a:r>
              <a:rPr lang="en-US" dirty="0" smtClean="0">
                <a:solidFill>
                  <a:srgbClr val="FF0000"/>
                </a:solidFill>
              </a:rPr>
              <a:t>  a = 2 , b = 5 ;</a:t>
            </a:r>
          </a:p>
          <a:p>
            <a:pPr>
              <a:buFont typeface="Arial" charset="0"/>
              <a:buNone/>
            </a:pPr>
            <a:r>
              <a:rPr lang="en-US" dirty="0" smtClean="0"/>
              <a:t>  </a:t>
            </a:r>
            <a:r>
              <a:rPr lang="en-US" dirty="0" err="1" smtClean="0"/>
              <a:t>int</a:t>
            </a:r>
            <a:r>
              <a:rPr lang="en-US" dirty="0" smtClean="0"/>
              <a:t>  c = a * b++ ;		</a:t>
            </a:r>
            <a:r>
              <a:rPr lang="en-US" dirty="0" smtClean="0">
                <a:solidFill>
                  <a:srgbClr val="FF0000"/>
                </a:solidFill>
              </a:rPr>
              <a:t>//postfix</a:t>
            </a:r>
            <a:r>
              <a:rPr lang="en-US" dirty="0" smtClean="0"/>
              <a:t>	</a:t>
            </a:r>
          </a:p>
          <a:p>
            <a:pPr>
              <a:buFont typeface="Arial" charset="0"/>
              <a:buNone/>
            </a:pPr>
            <a:r>
              <a:rPr lang="en-US" dirty="0" smtClean="0"/>
              <a:t>  cout &lt;&lt; a &lt;&lt; “   “   &lt;&lt; b &lt;&lt;  “   “  &lt;&lt; c ;</a:t>
            </a:r>
          </a:p>
          <a:p>
            <a:pPr>
              <a:buFont typeface="Arial" charset="0"/>
              <a:buNone/>
            </a:pPr>
            <a:r>
              <a:rPr lang="en-US" dirty="0" smtClean="0">
                <a:solidFill>
                  <a:srgbClr val="FF0000"/>
                </a:solidFill>
              </a:rPr>
              <a:t>    </a:t>
            </a:r>
            <a:r>
              <a:rPr lang="en-US" b="1" dirty="0" smtClean="0">
                <a:solidFill>
                  <a:srgbClr val="FF0000"/>
                </a:solidFill>
              </a:rPr>
              <a:t>Output :  2	6	10</a:t>
            </a:r>
          </a:p>
          <a:p>
            <a:pPr>
              <a:buFont typeface="Arial" charset="0"/>
              <a:buNone/>
            </a:pPr>
            <a:endParaRPr lang="en-US" dirty="0" smtClean="0"/>
          </a:p>
          <a:p>
            <a:pPr>
              <a:buFont typeface="Arial" charset="0"/>
              <a:buNone/>
            </a:pPr>
            <a:r>
              <a:rPr lang="en-US" dirty="0" smtClean="0"/>
              <a:t>2.int  c = a * ++ b ;		</a:t>
            </a:r>
            <a:r>
              <a:rPr lang="en-US" dirty="0" smtClean="0">
                <a:solidFill>
                  <a:srgbClr val="FF0000"/>
                </a:solidFill>
              </a:rPr>
              <a:t>//prefix</a:t>
            </a:r>
            <a:r>
              <a:rPr lang="en-US" dirty="0" smtClean="0"/>
              <a:t>	</a:t>
            </a:r>
          </a:p>
          <a:p>
            <a:pPr>
              <a:buFont typeface="Arial" charset="0"/>
              <a:buNone/>
            </a:pPr>
            <a:r>
              <a:rPr lang="en-US" dirty="0" smtClean="0"/>
              <a:t>  cout &lt;&lt; a &lt;&lt; “   “   &lt;&lt; b &lt;&lt;  “   “  &lt;&lt; c ;</a:t>
            </a:r>
          </a:p>
          <a:p>
            <a:pPr>
              <a:buFont typeface="Arial" charset="0"/>
              <a:buNone/>
            </a:pPr>
            <a:r>
              <a:rPr lang="en-US" b="1" dirty="0" smtClean="0">
                <a:solidFill>
                  <a:srgbClr val="FF0000"/>
                </a:solidFill>
              </a:rPr>
              <a:t>Output :  2		6	12</a:t>
            </a:r>
            <a:endParaRPr lang="en-US" dirty="0">
              <a:solidFill>
                <a:srgbClr val="FF0000"/>
              </a:solidFill>
            </a:endParaRP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2</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solidFill>
                  <a:srgbClr val="FF0000"/>
                </a:solidFill>
              </a:rPr>
              <a:t>What is the output  of the following program?</a:t>
            </a:r>
          </a:p>
          <a:p>
            <a:pPr>
              <a:buFont typeface="Arial" charset="0"/>
              <a:buNone/>
            </a:pPr>
            <a:r>
              <a:rPr lang="en-US" dirty="0" smtClean="0"/>
              <a:t>#include&lt;</a:t>
            </a:r>
            <a:r>
              <a:rPr lang="en-US" dirty="0" err="1" smtClean="0"/>
              <a:t>iostream.h</a:t>
            </a:r>
            <a:r>
              <a:rPr lang="en-US" dirty="0" smtClean="0"/>
              <a:t>&gt;			</a:t>
            </a:r>
          </a:p>
          <a:p>
            <a:pPr>
              <a:buFont typeface="Arial" charset="0"/>
              <a:buNone/>
            </a:pPr>
            <a:r>
              <a:rPr lang="en-US" dirty="0" smtClean="0"/>
              <a:t>  </a:t>
            </a:r>
            <a:r>
              <a:rPr lang="en-US" dirty="0" err="1" smtClean="0"/>
              <a:t>int</a:t>
            </a:r>
            <a:r>
              <a:rPr lang="en-US" dirty="0" smtClean="0"/>
              <a:t>  main()    {                                          </a:t>
            </a:r>
          </a:p>
          <a:p>
            <a:pPr>
              <a:buFont typeface="Arial" charset="0"/>
              <a:buNone/>
            </a:pPr>
            <a:r>
              <a:rPr lang="en-US" dirty="0" smtClean="0"/>
              <a:t>  </a:t>
            </a:r>
            <a:r>
              <a:rPr lang="en-US" dirty="0" err="1" smtClean="0"/>
              <a:t>int</a:t>
            </a:r>
            <a:r>
              <a:rPr lang="en-US" dirty="0" smtClean="0"/>
              <a:t> a = 5 ;                                                 </a:t>
            </a:r>
            <a:r>
              <a:rPr lang="en-US" dirty="0" smtClean="0">
                <a:solidFill>
                  <a:schemeClr val="bg1"/>
                </a:solidFill>
              </a:rPr>
              <a:t>o/p</a:t>
            </a:r>
          </a:p>
          <a:p>
            <a:pPr>
              <a:buFont typeface="Arial" charset="0"/>
              <a:buNone/>
            </a:pPr>
            <a:r>
              <a:rPr lang="en-US" dirty="0" smtClean="0"/>
              <a:t>   cout &lt;&lt; “ ”  &lt;&lt; a &lt;&lt; endl ;                    </a:t>
            </a:r>
            <a:r>
              <a:rPr lang="en-US" dirty="0" smtClean="0">
                <a:solidFill>
                  <a:srgbClr val="FF0000"/>
                </a:solidFill>
              </a:rPr>
              <a:t>5</a:t>
            </a:r>
          </a:p>
          <a:p>
            <a:pPr>
              <a:buFont typeface="Arial" charset="0"/>
              <a:buNone/>
            </a:pPr>
            <a:r>
              <a:rPr lang="en-US" dirty="0" smtClean="0"/>
              <a:t>   cout &lt;&lt; “ ”  &lt;&lt; (a++) &lt;&lt; endl ;             </a:t>
            </a:r>
            <a:r>
              <a:rPr lang="en-US" dirty="0" smtClean="0">
                <a:solidFill>
                  <a:srgbClr val="FF0000"/>
                </a:solidFill>
              </a:rPr>
              <a:t>5</a:t>
            </a:r>
          </a:p>
          <a:p>
            <a:pPr>
              <a:buFont typeface="Arial" charset="0"/>
              <a:buNone/>
            </a:pPr>
            <a:r>
              <a:rPr lang="en-US" dirty="0" smtClean="0">
                <a:solidFill>
                  <a:srgbClr val="FF0000"/>
                </a:solidFill>
              </a:rPr>
              <a:t> </a:t>
            </a:r>
            <a:r>
              <a:rPr lang="en-US" dirty="0" smtClean="0"/>
              <a:t>cout &lt;&lt; “ ”  &lt;&lt; (++a)  &lt;&lt; endl ;              </a:t>
            </a:r>
            <a:r>
              <a:rPr lang="en-US" dirty="0" smtClean="0">
                <a:solidFill>
                  <a:srgbClr val="FF0000"/>
                </a:solidFill>
              </a:rPr>
              <a:t>7</a:t>
            </a:r>
          </a:p>
          <a:p>
            <a:pPr>
              <a:buFont typeface="Arial" charset="0"/>
              <a:buNone/>
            </a:pPr>
            <a:r>
              <a:rPr lang="en-US" dirty="0" smtClean="0">
                <a:solidFill>
                  <a:srgbClr val="FF0000"/>
                </a:solidFill>
              </a:rPr>
              <a:t>  </a:t>
            </a:r>
            <a:r>
              <a:rPr lang="en-US" dirty="0" smtClean="0"/>
              <a:t>return 0 ; }</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Bitwise operators</a:t>
            </a:r>
            <a:endParaRPr lang="en-US" dirty="0"/>
          </a:p>
        </p:txBody>
      </p:sp>
      <p:sp>
        <p:nvSpPr>
          <p:cNvPr id="3" name="Content Placeholder 2"/>
          <p:cNvSpPr>
            <a:spLocks noGrp="1"/>
          </p:cNvSpPr>
          <p:nvPr>
            <p:ph idx="1"/>
          </p:nvPr>
        </p:nvSpPr>
        <p:spPr/>
        <p:txBody>
          <a:bodyPr/>
          <a:lstStyle/>
          <a:p>
            <a:pPr>
              <a:buNone/>
            </a:pPr>
            <a:r>
              <a:rPr lang="en-US" b="1" dirty="0" smtClean="0"/>
              <a:t>                      &amp;, |, ^, ~, &lt;&lt;, &gt;&gt; </a:t>
            </a:r>
          </a:p>
          <a:p>
            <a:pPr>
              <a:buNone/>
            </a:pPr>
            <a:endParaRPr lang="en-US" dirty="0"/>
          </a:p>
        </p:txBody>
      </p:sp>
      <p:graphicFrame>
        <p:nvGraphicFramePr>
          <p:cNvPr id="4" name="Table 3"/>
          <p:cNvGraphicFramePr>
            <a:graphicFrameLocks noGrp="1"/>
          </p:cNvGraphicFramePr>
          <p:nvPr/>
        </p:nvGraphicFramePr>
        <p:xfrm>
          <a:off x="1066800" y="1397000"/>
          <a:ext cx="7467600" cy="4351128"/>
        </p:xfrm>
        <a:graphic>
          <a:graphicData uri="http://schemas.openxmlformats.org/drawingml/2006/table">
            <a:tbl>
              <a:tblPr firstRow="1" bandRow="1">
                <a:tableStyleId>{5C22544A-7EE6-4342-B048-85BDC9FD1C3A}</a:tableStyleId>
              </a:tblPr>
              <a:tblGrid>
                <a:gridCol w="2489200"/>
                <a:gridCol w="2489200"/>
                <a:gridCol w="2489200"/>
              </a:tblGrid>
              <a:tr h="616857">
                <a:tc>
                  <a:txBody>
                    <a:bodyPr/>
                    <a:lstStyle/>
                    <a:p>
                      <a:pPr marL="0" marR="0" algn="ctr">
                        <a:lnSpc>
                          <a:spcPct val="115000"/>
                        </a:lnSpc>
                        <a:spcBef>
                          <a:spcPts val="0"/>
                        </a:spcBef>
                        <a:spcAft>
                          <a:spcPts val="0"/>
                        </a:spcAft>
                      </a:pPr>
                      <a:r>
                        <a:rPr lang="en-US" sz="1600" b="1" dirty="0">
                          <a:solidFill>
                            <a:srgbClr val="000000"/>
                          </a:solidFill>
                          <a:latin typeface="Verdana"/>
                          <a:ea typeface="Times New Roman"/>
                          <a:cs typeface="Times New Roman"/>
                        </a:rPr>
                        <a:t>operator</a:t>
                      </a:r>
                      <a:endParaRPr lang="en-US" sz="16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600" b="1" dirty="0">
                          <a:solidFill>
                            <a:srgbClr val="000000"/>
                          </a:solidFill>
                          <a:latin typeface="Verdana"/>
                          <a:ea typeface="Times New Roman"/>
                          <a:cs typeface="Times New Roman"/>
                        </a:rPr>
                        <a:t>asm equivalent</a:t>
                      </a:r>
                      <a:endParaRPr lang="en-US" sz="1600"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600" b="1" dirty="0">
                          <a:solidFill>
                            <a:srgbClr val="000000"/>
                          </a:solidFill>
                          <a:latin typeface="Verdana"/>
                          <a:ea typeface="Times New Roman"/>
                          <a:cs typeface="Times New Roman"/>
                        </a:rPr>
                        <a:t>description</a:t>
                      </a:r>
                      <a:endParaRPr lang="en-US" sz="1600" dirty="0">
                        <a:latin typeface="Calibri"/>
                        <a:ea typeface="Calibri"/>
                        <a:cs typeface="Times New Roman"/>
                      </a:endParaRPr>
                    </a:p>
                  </a:txBody>
                  <a:tcPr marL="9525" marR="9525" marT="9525" marB="9525" anchor="ctr"/>
                </a:tc>
              </a:tr>
              <a:tr h="616857">
                <a:tc>
                  <a:txBody>
                    <a:bodyPr/>
                    <a:lstStyle/>
                    <a:p>
                      <a:pPr marL="0" marR="0" algn="ctr">
                        <a:lnSpc>
                          <a:spcPct val="115000"/>
                        </a:lnSpc>
                        <a:spcBef>
                          <a:spcPts val="0"/>
                        </a:spcBef>
                        <a:spcAft>
                          <a:spcPts val="0"/>
                        </a:spcAft>
                      </a:pPr>
                      <a:r>
                        <a:rPr lang="en-US" sz="2400" b="1" dirty="0">
                          <a:solidFill>
                            <a:srgbClr val="000000"/>
                          </a:solidFill>
                          <a:latin typeface="Courier New"/>
                          <a:ea typeface="Times New Roman"/>
                          <a:cs typeface="Times New Roman"/>
                        </a:rPr>
                        <a:t>&amp;</a:t>
                      </a:r>
                      <a:endParaRPr lang="en-US" sz="2400" b="1"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800" dirty="0">
                          <a:solidFill>
                            <a:srgbClr val="000000"/>
                          </a:solidFill>
                          <a:latin typeface="Verdana"/>
                          <a:ea typeface="Times New Roman"/>
                          <a:cs typeface="Times New Roman"/>
                        </a:rPr>
                        <a:t>AND</a:t>
                      </a:r>
                      <a:endParaRPr lang="en-US" sz="18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800">
                          <a:solidFill>
                            <a:srgbClr val="000000"/>
                          </a:solidFill>
                          <a:latin typeface="Verdana"/>
                          <a:ea typeface="Times New Roman"/>
                          <a:cs typeface="Times New Roman"/>
                        </a:rPr>
                        <a:t>Bitwise AND</a:t>
                      </a:r>
                      <a:endParaRPr lang="en-US" sz="1800">
                        <a:latin typeface="Calibri"/>
                        <a:ea typeface="Calibri"/>
                        <a:cs typeface="Times New Roman"/>
                      </a:endParaRPr>
                    </a:p>
                  </a:txBody>
                  <a:tcPr marL="9525" marR="9525" marT="9525" marB="9525" anchor="ctr"/>
                </a:tc>
              </a:tr>
              <a:tr h="616857">
                <a:tc>
                  <a:txBody>
                    <a:bodyPr/>
                    <a:lstStyle/>
                    <a:p>
                      <a:pPr marL="0" marR="0" algn="ctr">
                        <a:lnSpc>
                          <a:spcPct val="115000"/>
                        </a:lnSpc>
                        <a:spcBef>
                          <a:spcPts val="0"/>
                        </a:spcBef>
                        <a:spcAft>
                          <a:spcPts val="0"/>
                        </a:spcAft>
                      </a:pPr>
                      <a:r>
                        <a:rPr lang="en-US" sz="2400" b="1" dirty="0">
                          <a:solidFill>
                            <a:srgbClr val="000000"/>
                          </a:solidFill>
                          <a:latin typeface="Courier New"/>
                          <a:ea typeface="Times New Roman"/>
                          <a:cs typeface="Times New Roman"/>
                        </a:rPr>
                        <a:t>|</a:t>
                      </a:r>
                      <a:endParaRPr lang="en-US" sz="2400" b="1"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800" dirty="0">
                          <a:solidFill>
                            <a:srgbClr val="000000"/>
                          </a:solidFill>
                          <a:latin typeface="Verdana"/>
                          <a:ea typeface="Times New Roman"/>
                          <a:cs typeface="Times New Roman"/>
                        </a:rPr>
                        <a:t>OR</a:t>
                      </a:r>
                      <a:endParaRPr lang="en-US" sz="18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800">
                          <a:solidFill>
                            <a:srgbClr val="000000"/>
                          </a:solidFill>
                          <a:latin typeface="Verdana"/>
                          <a:ea typeface="Times New Roman"/>
                          <a:cs typeface="Times New Roman"/>
                        </a:rPr>
                        <a:t>Bitwise Inclusive OR</a:t>
                      </a:r>
                      <a:endParaRPr lang="en-US" sz="1800">
                        <a:latin typeface="Calibri"/>
                        <a:ea typeface="Calibri"/>
                        <a:cs typeface="Times New Roman"/>
                      </a:endParaRPr>
                    </a:p>
                  </a:txBody>
                  <a:tcPr marL="9525" marR="9525" marT="9525" marB="9525" anchor="ctr"/>
                </a:tc>
              </a:tr>
              <a:tr h="616857">
                <a:tc>
                  <a:txBody>
                    <a:bodyPr/>
                    <a:lstStyle/>
                    <a:p>
                      <a:pPr marL="0" marR="0" algn="ctr">
                        <a:lnSpc>
                          <a:spcPct val="115000"/>
                        </a:lnSpc>
                        <a:spcBef>
                          <a:spcPts val="0"/>
                        </a:spcBef>
                        <a:spcAft>
                          <a:spcPts val="0"/>
                        </a:spcAft>
                      </a:pPr>
                      <a:r>
                        <a:rPr lang="en-US" sz="2400" b="1" dirty="0">
                          <a:solidFill>
                            <a:srgbClr val="000000"/>
                          </a:solidFill>
                          <a:latin typeface="Courier New"/>
                          <a:ea typeface="Times New Roman"/>
                          <a:cs typeface="Times New Roman"/>
                        </a:rPr>
                        <a:t>^</a:t>
                      </a:r>
                      <a:endParaRPr lang="en-US" sz="2400" b="1"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800" dirty="0">
                          <a:solidFill>
                            <a:srgbClr val="000000"/>
                          </a:solidFill>
                          <a:latin typeface="Verdana"/>
                          <a:ea typeface="Times New Roman"/>
                          <a:cs typeface="Times New Roman"/>
                        </a:rPr>
                        <a:t>XOR</a:t>
                      </a:r>
                      <a:endParaRPr lang="en-US" sz="18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800" dirty="0">
                          <a:solidFill>
                            <a:srgbClr val="000000"/>
                          </a:solidFill>
                          <a:latin typeface="Verdana"/>
                          <a:ea typeface="Times New Roman"/>
                          <a:cs typeface="Times New Roman"/>
                        </a:rPr>
                        <a:t>Bitwise Exclusive OR</a:t>
                      </a:r>
                      <a:endParaRPr lang="en-US" sz="1800" dirty="0">
                        <a:latin typeface="Calibri"/>
                        <a:ea typeface="Calibri"/>
                        <a:cs typeface="Times New Roman"/>
                      </a:endParaRPr>
                    </a:p>
                  </a:txBody>
                  <a:tcPr marL="9525" marR="9525" marT="9525" marB="9525" anchor="ctr"/>
                </a:tc>
              </a:tr>
              <a:tr h="616857">
                <a:tc>
                  <a:txBody>
                    <a:bodyPr/>
                    <a:lstStyle/>
                    <a:p>
                      <a:pPr marL="0" marR="0" algn="ctr">
                        <a:lnSpc>
                          <a:spcPct val="115000"/>
                        </a:lnSpc>
                        <a:spcBef>
                          <a:spcPts val="0"/>
                        </a:spcBef>
                        <a:spcAft>
                          <a:spcPts val="0"/>
                        </a:spcAft>
                      </a:pPr>
                      <a:r>
                        <a:rPr lang="en-US" sz="2400" b="1" dirty="0">
                          <a:solidFill>
                            <a:srgbClr val="000000"/>
                          </a:solidFill>
                          <a:latin typeface="Courier New"/>
                          <a:ea typeface="Times New Roman"/>
                          <a:cs typeface="Times New Roman"/>
                        </a:rPr>
                        <a:t>~</a:t>
                      </a:r>
                      <a:endParaRPr lang="en-US" sz="2400" b="1"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800" dirty="0">
                          <a:solidFill>
                            <a:srgbClr val="000000"/>
                          </a:solidFill>
                          <a:latin typeface="Verdana"/>
                          <a:ea typeface="Times New Roman"/>
                          <a:cs typeface="Times New Roman"/>
                        </a:rPr>
                        <a:t>NOT</a:t>
                      </a:r>
                      <a:endParaRPr lang="en-US" sz="18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800" dirty="0">
                          <a:solidFill>
                            <a:srgbClr val="000000"/>
                          </a:solidFill>
                          <a:latin typeface="Verdana"/>
                          <a:ea typeface="Times New Roman"/>
                          <a:cs typeface="Times New Roman"/>
                        </a:rPr>
                        <a:t>Unary complement (bit inversion)</a:t>
                      </a:r>
                      <a:endParaRPr lang="en-US" sz="1800" dirty="0">
                        <a:latin typeface="Calibri"/>
                        <a:ea typeface="Calibri"/>
                        <a:cs typeface="Times New Roman"/>
                      </a:endParaRPr>
                    </a:p>
                  </a:txBody>
                  <a:tcPr marL="9525" marR="9525" marT="9525" marB="9525" anchor="ctr"/>
                </a:tc>
              </a:tr>
              <a:tr h="616857">
                <a:tc>
                  <a:txBody>
                    <a:bodyPr/>
                    <a:lstStyle/>
                    <a:p>
                      <a:pPr marL="0" marR="0" algn="ctr">
                        <a:lnSpc>
                          <a:spcPct val="115000"/>
                        </a:lnSpc>
                        <a:spcBef>
                          <a:spcPts val="0"/>
                        </a:spcBef>
                        <a:spcAft>
                          <a:spcPts val="0"/>
                        </a:spcAft>
                      </a:pPr>
                      <a:r>
                        <a:rPr lang="en-US" sz="2400" b="1" dirty="0">
                          <a:solidFill>
                            <a:srgbClr val="000000"/>
                          </a:solidFill>
                          <a:latin typeface="Courier New"/>
                          <a:ea typeface="Times New Roman"/>
                          <a:cs typeface="Times New Roman"/>
                        </a:rPr>
                        <a:t>&lt;&lt;</a:t>
                      </a:r>
                      <a:endParaRPr lang="en-US" sz="2400" b="1"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800" dirty="0">
                          <a:solidFill>
                            <a:srgbClr val="000000"/>
                          </a:solidFill>
                          <a:latin typeface="Verdana"/>
                          <a:ea typeface="Times New Roman"/>
                          <a:cs typeface="Times New Roman"/>
                        </a:rPr>
                        <a:t>SHL</a:t>
                      </a:r>
                      <a:endParaRPr lang="en-US" sz="18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800" dirty="0">
                          <a:solidFill>
                            <a:srgbClr val="000000"/>
                          </a:solidFill>
                          <a:latin typeface="Verdana"/>
                          <a:ea typeface="Times New Roman"/>
                          <a:cs typeface="Times New Roman"/>
                        </a:rPr>
                        <a:t>Shift Left</a:t>
                      </a:r>
                      <a:endParaRPr lang="en-US" sz="1800" dirty="0">
                        <a:latin typeface="Calibri"/>
                        <a:ea typeface="Calibri"/>
                        <a:cs typeface="Times New Roman"/>
                      </a:endParaRPr>
                    </a:p>
                  </a:txBody>
                  <a:tcPr marL="9525" marR="9525" marT="9525" marB="9525" anchor="ctr"/>
                </a:tc>
              </a:tr>
              <a:tr h="616857">
                <a:tc>
                  <a:txBody>
                    <a:bodyPr/>
                    <a:lstStyle/>
                    <a:p>
                      <a:pPr marL="0" marR="0" algn="ctr">
                        <a:lnSpc>
                          <a:spcPct val="115000"/>
                        </a:lnSpc>
                        <a:spcBef>
                          <a:spcPts val="0"/>
                        </a:spcBef>
                        <a:spcAft>
                          <a:spcPts val="0"/>
                        </a:spcAft>
                      </a:pPr>
                      <a:r>
                        <a:rPr lang="en-US" sz="2400" b="1" dirty="0">
                          <a:solidFill>
                            <a:srgbClr val="000000"/>
                          </a:solidFill>
                          <a:latin typeface="Courier New"/>
                          <a:ea typeface="Times New Roman"/>
                          <a:cs typeface="Times New Roman"/>
                        </a:rPr>
                        <a:t>&gt;&gt;</a:t>
                      </a:r>
                      <a:endParaRPr lang="en-US" sz="2400" b="1" dirty="0">
                        <a:latin typeface="Calibri"/>
                        <a:ea typeface="Calibri"/>
                        <a:cs typeface="Times New Roman"/>
                      </a:endParaRPr>
                    </a:p>
                  </a:txBody>
                  <a:tcPr marL="9525" marR="9525" marT="9525" marB="9525" anchor="ctr"/>
                </a:tc>
                <a:tc>
                  <a:txBody>
                    <a:bodyPr/>
                    <a:lstStyle/>
                    <a:p>
                      <a:pPr marL="0" marR="0" algn="ctr">
                        <a:lnSpc>
                          <a:spcPct val="115000"/>
                        </a:lnSpc>
                        <a:spcBef>
                          <a:spcPts val="0"/>
                        </a:spcBef>
                        <a:spcAft>
                          <a:spcPts val="0"/>
                        </a:spcAft>
                      </a:pPr>
                      <a:r>
                        <a:rPr lang="en-US" sz="1800" dirty="0">
                          <a:solidFill>
                            <a:srgbClr val="000000"/>
                          </a:solidFill>
                          <a:latin typeface="Verdana"/>
                          <a:ea typeface="Times New Roman"/>
                          <a:cs typeface="Times New Roman"/>
                        </a:rPr>
                        <a:t>SHR</a:t>
                      </a:r>
                      <a:endParaRPr lang="en-US" sz="1800" dirty="0">
                        <a:latin typeface="Calibri"/>
                        <a:ea typeface="Calibri"/>
                        <a:cs typeface="Times New Roman"/>
                      </a:endParaRPr>
                    </a:p>
                  </a:txBody>
                  <a:tcPr marL="9525" marR="9525" marT="9525" marB="9525" anchor="ctr"/>
                </a:tc>
                <a:tc>
                  <a:txBody>
                    <a:bodyPr/>
                    <a:lstStyle/>
                    <a:p>
                      <a:pPr marL="0" marR="0">
                        <a:lnSpc>
                          <a:spcPct val="115000"/>
                        </a:lnSpc>
                        <a:spcBef>
                          <a:spcPts val="0"/>
                        </a:spcBef>
                        <a:spcAft>
                          <a:spcPts val="0"/>
                        </a:spcAft>
                      </a:pPr>
                      <a:r>
                        <a:rPr lang="en-US" sz="1800" dirty="0">
                          <a:solidFill>
                            <a:srgbClr val="000000"/>
                          </a:solidFill>
                          <a:latin typeface="Verdana"/>
                          <a:ea typeface="Times New Roman"/>
                          <a:cs typeface="Times New Roman"/>
                        </a:rPr>
                        <a:t>Shift Right</a:t>
                      </a:r>
                      <a:endParaRPr lang="en-US" sz="1800" dirty="0">
                        <a:latin typeface="Calibri"/>
                        <a:ea typeface="Calibri"/>
                        <a:cs typeface="Times New Roman"/>
                      </a:endParaRPr>
                    </a:p>
                  </a:txBody>
                  <a:tcPr marL="9525" marR="9525" marT="9525" marB="9525" anchor="ctr"/>
                </a:tc>
              </a:tr>
            </a:tbl>
          </a:graphicData>
        </a:graphic>
      </p:graphicFrame>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en-US" b="1" u="sng">
                <a:solidFill>
                  <a:schemeClr val="tx2">
                    <a:satMod val="200000"/>
                  </a:schemeClr>
                </a:solidFill>
              </a:rPr>
              <a:t>Escape sequence</a:t>
            </a:r>
            <a:r>
              <a:rPr lang="en-US">
                <a:solidFill>
                  <a:schemeClr val="tx2">
                    <a:satMod val="200000"/>
                  </a:schemeClr>
                </a:solidFill>
              </a:rPr>
              <a:t> </a:t>
            </a:r>
          </a:p>
        </p:txBody>
      </p:sp>
      <p:sp>
        <p:nvSpPr>
          <p:cNvPr id="18435" name="Rectangle 3"/>
          <p:cNvSpPr>
            <a:spLocks noGrp="1" noChangeArrowheads="1"/>
          </p:cNvSpPr>
          <p:nvPr>
            <p:ph idx="1"/>
          </p:nvPr>
        </p:nvSpPr>
        <p:spPr/>
        <p:txBody>
          <a:bodyPr/>
          <a:lstStyle/>
          <a:p>
            <a:pPr eaLnBrk="1" hangingPunct="1"/>
            <a:r>
              <a:rPr lang="en-US" sz="2800" dirty="0" smtClean="0"/>
              <a:t>They give us the ability to exercise greater control over the way information is output by the program. </a:t>
            </a:r>
          </a:p>
          <a:p>
            <a:pPr eaLnBrk="1" hangingPunct="1"/>
            <a:endParaRPr lang="en-US" sz="2800" dirty="0" smtClean="0">
              <a:solidFill>
                <a:srgbClr val="FF0066"/>
              </a:solidFill>
            </a:endParaRPr>
          </a:p>
          <a:p>
            <a:pPr eaLnBrk="1" hangingPunct="1"/>
            <a:r>
              <a:rPr lang="en-US" sz="2800" dirty="0" smtClean="0">
                <a:solidFill>
                  <a:srgbClr val="FF0066"/>
                </a:solidFill>
              </a:rPr>
              <a:t>An escape sequence always starts with a back slash (\) and is followed by one or more control characters</a:t>
            </a:r>
            <a:r>
              <a:rPr lang="en-US" sz="2800" dirty="0" smtClean="0"/>
              <a:t>.</a:t>
            </a:r>
          </a:p>
          <a:p>
            <a:pPr eaLnBrk="1" hangingPunct="1">
              <a:buFont typeface="Wingdings" pitchFamily="2" charset="2"/>
              <a:buNone/>
            </a:pPr>
            <a:endParaRPr lang="en-US" sz="2800" dirty="0" smtClean="0"/>
          </a:p>
          <a:p>
            <a:pPr eaLnBrk="1" hangingPunct="1">
              <a:buFont typeface="Wingdings" pitchFamily="2" charset="2"/>
              <a:buNone/>
            </a:pPr>
            <a:r>
              <a:rPr lang="en-US" sz="2800" dirty="0" smtClean="0"/>
              <a:t>  </a:t>
            </a:r>
            <a:r>
              <a:rPr lang="en-US" sz="2800" u="sng" dirty="0" smtClean="0">
                <a:solidFill>
                  <a:srgbClr val="FF0000"/>
                </a:solidFill>
              </a:rPr>
              <a:t>Note:</a:t>
            </a:r>
            <a:r>
              <a:rPr lang="en-US" sz="2800" dirty="0" smtClean="0">
                <a:solidFill>
                  <a:srgbClr val="FF0000"/>
                </a:solidFill>
              </a:rPr>
              <a:t> There is </a:t>
            </a:r>
            <a:r>
              <a:rPr lang="en-US" sz="2800" u="sng" dirty="0" smtClean="0">
                <a:solidFill>
                  <a:srgbClr val="FF0000"/>
                </a:solidFill>
              </a:rPr>
              <a:t>no space </a:t>
            </a:r>
            <a:r>
              <a:rPr lang="en-US" sz="2800" dirty="0" smtClean="0">
                <a:solidFill>
                  <a:srgbClr val="FF0000"/>
                </a:solidFill>
              </a:rPr>
              <a:t>between the back slash </a:t>
            </a:r>
          </a:p>
          <a:p>
            <a:pPr eaLnBrk="1" hangingPunct="1">
              <a:buFont typeface="Wingdings" pitchFamily="2" charset="2"/>
              <a:buNone/>
            </a:pPr>
            <a:r>
              <a:rPr lang="en-US" sz="2800" dirty="0" smtClean="0">
                <a:solidFill>
                  <a:srgbClr val="FF0000"/>
                </a:solidFill>
              </a:rPr>
              <a:t>              and the control character</a:t>
            </a:r>
            <a:r>
              <a:rPr lang="en-US" sz="2800" dirty="0" smtClean="0">
                <a:solidFill>
                  <a:srgbClr val="66FF33"/>
                </a:solidFill>
              </a:rPr>
              <a:t>. </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path" presetSubtype="0" accel="50000" decel="50000" fill="hold" grpId="0" nodeType="withEffect">
                                  <p:stCondLst>
                                    <p:cond delay="0"/>
                                  </p:stCondLst>
                                  <p:iterate type="lt">
                                    <p:tmPct val="10000"/>
                                  </p:iterate>
                                  <p:childTnLst>
                                    <p:animMotion origin="layout" path="M 0.13333 0.003 C 0.20226 0.003 0.25833 0.03148 0.25833 0.06689 C 0.25833 0.10208 0.20226 0.13078 0.13333 0.13078 C 0.06424 0.13078 0.00833 0.10208 0.00833 0.06689 C 0.00833 0.03148 0.06424 0.003 0.13333 0.003 Z " pathEditMode="relative" rAng="0" ptsTypes="fffff">
                                      <p:cBhvr>
                                        <p:cTn id="6" dur="2000" fill="hold"/>
                                        <p:tgtEl>
                                          <p:spTgt spid="18434"/>
                                        </p:tgtEl>
                                        <p:attrNameLst>
                                          <p:attrName>ppt_x</p:attrName>
                                          <p:attrName>ppt_y</p:attrName>
                                        </p:attrNameLst>
                                      </p:cBhvr>
                                      <p:rCtr x="0" y="64"/>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435">
                                            <p:txEl>
                                              <p:pRg st="0" end="0"/>
                                            </p:txEl>
                                          </p:spTgt>
                                        </p:tgtEl>
                                        <p:attrNameLst>
                                          <p:attrName>style.visibility</p:attrName>
                                        </p:attrNameLst>
                                      </p:cBhvr>
                                      <p:to>
                                        <p:strVal val="visible"/>
                                      </p:to>
                                    </p:set>
                                    <p:animEffect transition="in" filter="fade">
                                      <p:cBhvr>
                                        <p:cTn id="11" dur="1000">
                                          <p:stCondLst>
                                            <p:cond delay="0"/>
                                          </p:stCondLst>
                                        </p:cTn>
                                        <p:tgtEl>
                                          <p:spTgt spid="1843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435">
                                            <p:txEl>
                                              <p:pRg st="2" end="2"/>
                                            </p:txEl>
                                          </p:spTgt>
                                        </p:tgtEl>
                                        <p:attrNameLst>
                                          <p:attrName>style.visibility</p:attrName>
                                        </p:attrNameLst>
                                      </p:cBhvr>
                                      <p:to>
                                        <p:strVal val="visible"/>
                                      </p:to>
                                    </p:set>
                                    <p:animEffect transition="in" filter="fade">
                                      <p:cBhvr>
                                        <p:cTn id="16" dur="1000">
                                          <p:stCondLst>
                                            <p:cond delay="0"/>
                                          </p:stCondLst>
                                        </p:cTn>
                                        <p:tgtEl>
                                          <p:spTgt spid="1843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435">
                                            <p:txEl>
                                              <p:pRg st="4" end="4"/>
                                            </p:txEl>
                                          </p:spTgt>
                                        </p:tgtEl>
                                        <p:attrNameLst>
                                          <p:attrName>style.visibility</p:attrName>
                                        </p:attrNameLst>
                                      </p:cBhvr>
                                      <p:to>
                                        <p:strVal val="visible"/>
                                      </p:to>
                                    </p:set>
                                    <p:animEffect transition="in" filter="fade">
                                      <p:cBhvr>
                                        <p:cTn id="21" dur="1000">
                                          <p:stCondLst>
                                            <p:cond delay="0"/>
                                          </p:stCondLst>
                                        </p:cTn>
                                        <p:tgtEl>
                                          <p:spTgt spid="1843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8435">
                                            <p:txEl>
                                              <p:pRg st="5" end="5"/>
                                            </p:txEl>
                                          </p:spTgt>
                                        </p:tgtEl>
                                        <p:attrNameLst>
                                          <p:attrName>style.visibility</p:attrName>
                                        </p:attrNameLst>
                                      </p:cBhvr>
                                      <p:to>
                                        <p:strVal val="visible"/>
                                      </p:to>
                                    </p:set>
                                    <p:animEffect transition="in" filter="fade">
                                      <p:cBhvr>
                                        <p:cTn id="26" dur="1000">
                                          <p:stCondLst>
                                            <p:cond delay="0"/>
                                          </p:stCondLst>
                                        </p:cTn>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a:xfrm>
            <a:off x="457200" y="512763"/>
            <a:ext cx="8229600" cy="914400"/>
          </a:xfrm>
        </p:spPr>
        <p:txBody>
          <a:bodyPr/>
          <a:lstStyle/>
          <a:p>
            <a:pPr eaLnBrk="1" fontAlgn="auto" hangingPunct="1">
              <a:spcAft>
                <a:spcPts val="0"/>
              </a:spcAft>
              <a:defRPr/>
            </a:pPr>
            <a:r>
              <a:rPr lang="en-US" b="1" u="sng">
                <a:solidFill>
                  <a:schemeClr val="tx2">
                    <a:satMod val="200000"/>
                  </a:schemeClr>
                </a:solidFill>
              </a:rPr>
              <a:t>Escape sequence: examples</a:t>
            </a:r>
          </a:p>
        </p:txBody>
      </p:sp>
      <p:sp>
        <p:nvSpPr>
          <p:cNvPr id="19461" name="Rectangle 5"/>
          <p:cNvSpPr>
            <a:spLocks noGrp="1" noChangeArrowheads="1"/>
          </p:cNvSpPr>
          <p:nvPr>
            <p:ph sz="half" idx="1"/>
          </p:nvPr>
        </p:nvSpPr>
        <p:spPr>
          <a:xfrm>
            <a:off x="457200" y="1600200"/>
            <a:ext cx="1143000" cy="4530725"/>
          </a:xfrm>
        </p:spPr>
        <p:txBody>
          <a:bodyPr/>
          <a:lstStyle/>
          <a:p>
            <a:pPr eaLnBrk="1" hangingPunct="1"/>
            <a:r>
              <a:rPr lang="en-US" b="1" dirty="0" smtClean="0">
                <a:solidFill>
                  <a:srgbClr val="00CCFF"/>
                </a:solidFill>
              </a:rPr>
              <a:t>\n</a:t>
            </a:r>
          </a:p>
          <a:p>
            <a:pPr eaLnBrk="1" hangingPunct="1"/>
            <a:r>
              <a:rPr lang="en-US" b="1" dirty="0" smtClean="0">
                <a:solidFill>
                  <a:srgbClr val="FF0000"/>
                </a:solidFill>
              </a:rPr>
              <a:t>\t</a:t>
            </a:r>
          </a:p>
          <a:p>
            <a:pPr eaLnBrk="1" hangingPunct="1"/>
            <a:r>
              <a:rPr lang="en-US" b="1" dirty="0" smtClean="0">
                <a:solidFill>
                  <a:srgbClr val="00CCFF"/>
                </a:solidFill>
              </a:rPr>
              <a:t>\a</a:t>
            </a:r>
          </a:p>
          <a:p>
            <a:pPr eaLnBrk="1" hangingPunct="1"/>
            <a:r>
              <a:rPr lang="en-US" b="1" dirty="0" smtClean="0">
                <a:solidFill>
                  <a:srgbClr val="FF0000"/>
                </a:solidFill>
              </a:rPr>
              <a:t>\b</a:t>
            </a:r>
          </a:p>
          <a:p>
            <a:pPr eaLnBrk="1" hangingPunct="1"/>
            <a:r>
              <a:rPr lang="en-US" b="1" dirty="0" smtClean="0">
                <a:solidFill>
                  <a:srgbClr val="00CCFF"/>
                </a:solidFill>
              </a:rPr>
              <a:t>\\</a:t>
            </a:r>
          </a:p>
          <a:p>
            <a:pPr eaLnBrk="1" hangingPunct="1"/>
            <a:r>
              <a:rPr lang="en-US" b="1" dirty="0" smtClean="0">
                <a:solidFill>
                  <a:srgbClr val="FF0000"/>
                </a:solidFill>
              </a:rPr>
              <a:t>\’</a:t>
            </a:r>
          </a:p>
          <a:p>
            <a:pPr eaLnBrk="1" hangingPunct="1"/>
            <a:r>
              <a:rPr lang="en-US" b="1" dirty="0" smtClean="0">
                <a:solidFill>
                  <a:srgbClr val="00CCFF"/>
                </a:solidFill>
              </a:rPr>
              <a:t>\”</a:t>
            </a:r>
          </a:p>
          <a:p>
            <a:pPr eaLnBrk="1" hangingPunct="1"/>
            <a:r>
              <a:rPr lang="en-US" b="1" dirty="0" smtClean="0">
                <a:solidFill>
                  <a:srgbClr val="FF0000"/>
                </a:solidFill>
              </a:rPr>
              <a:t>\r</a:t>
            </a:r>
            <a:r>
              <a:rPr lang="en-US" dirty="0" smtClean="0">
                <a:solidFill>
                  <a:srgbClr val="FF0000"/>
                </a:solidFill>
              </a:rPr>
              <a:t> </a:t>
            </a:r>
          </a:p>
        </p:txBody>
      </p:sp>
      <p:sp>
        <p:nvSpPr>
          <p:cNvPr id="19462" name="Rectangle 6"/>
          <p:cNvSpPr>
            <a:spLocks noGrp="1" noChangeArrowheads="1"/>
          </p:cNvSpPr>
          <p:nvPr>
            <p:ph sz="half" idx="2"/>
          </p:nvPr>
        </p:nvSpPr>
        <p:spPr>
          <a:xfrm>
            <a:off x="1524000" y="1600200"/>
            <a:ext cx="7162800" cy="4876800"/>
          </a:xfrm>
        </p:spPr>
        <p:txBody>
          <a:bodyPr/>
          <a:lstStyle/>
          <a:p>
            <a:pPr eaLnBrk="1" hangingPunct="1"/>
            <a:r>
              <a:rPr lang="en-US" dirty="0" smtClean="0">
                <a:solidFill>
                  <a:srgbClr val="00CCFF"/>
                </a:solidFill>
              </a:rPr>
              <a:t>cursor to go to next line for printing</a:t>
            </a:r>
            <a:r>
              <a:rPr lang="en-US" dirty="0" smtClean="0"/>
              <a:t>.</a:t>
            </a:r>
          </a:p>
          <a:p>
            <a:pPr eaLnBrk="1" hangingPunct="1"/>
            <a:r>
              <a:rPr lang="en-US" dirty="0" smtClean="0">
                <a:solidFill>
                  <a:srgbClr val="FF0000"/>
                </a:solidFill>
              </a:rPr>
              <a:t>cursor to go to the next tab stop. </a:t>
            </a:r>
          </a:p>
          <a:p>
            <a:pPr eaLnBrk="1" hangingPunct="1"/>
            <a:r>
              <a:rPr lang="en-US" dirty="0" smtClean="0">
                <a:solidFill>
                  <a:srgbClr val="00CCFF"/>
                </a:solidFill>
              </a:rPr>
              <a:t>the computer to beep</a:t>
            </a:r>
            <a:r>
              <a:rPr lang="en-US" dirty="0" smtClean="0"/>
              <a:t>. </a:t>
            </a:r>
          </a:p>
          <a:p>
            <a:pPr eaLnBrk="1" hangingPunct="1"/>
            <a:r>
              <a:rPr lang="en-US" dirty="0" smtClean="0">
                <a:solidFill>
                  <a:srgbClr val="FF0000"/>
                </a:solidFill>
              </a:rPr>
              <a:t>cursor to move left by one position.</a:t>
            </a:r>
          </a:p>
          <a:p>
            <a:pPr eaLnBrk="1" hangingPunct="1"/>
            <a:r>
              <a:rPr lang="en-US" dirty="0" smtClean="0"/>
              <a:t> </a:t>
            </a:r>
            <a:r>
              <a:rPr lang="en-US" dirty="0" smtClean="0">
                <a:solidFill>
                  <a:srgbClr val="00CCFF"/>
                </a:solidFill>
              </a:rPr>
              <a:t>backslash to be printed</a:t>
            </a:r>
            <a:r>
              <a:rPr lang="en-US" dirty="0" smtClean="0"/>
              <a:t>.</a:t>
            </a:r>
          </a:p>
          <a:p>
            <a:pPr eaLnBrk="1" hangingPunct="1"/>
            <a:r>
              <a:rPr lang="en-US" dirty="0" smtClean="0">
                <a:solidFill>
                  <a:srgbClr val="FF0000"/>
                </a:solidFill>
              </a:rPr>
              <a:t>single quotation mark to be printed.</a:t>
            </a:r>
          </a:p>
          <a:p>
            <a:pPr eaLnBrk="1" hangingPunct="1"/>
            <a:r>
              <a:rPr lang="en-US" dirty="0" smtClean="0">
                <a:solidFill>
                  <a:srgbClr val="00CCFF"/>
                </a:solidFill>
              </a:rPr>
              <a:t>double quotation mark to be printed</a:t>
            </a:r>
            <a:r>
              <a:rPr lang="en-US" dirty="0" smtClean="0"/>
              <a:t>.</a:t>
            </a:r>
          </a:p>
          <a:p>
            <a:pPr eaLnBrk="1" hangingPunct="1"/>
            <a:r>
              <a:rPr lang="en-US" dirty="0" smtClean="0">
                <a:solidFill>
                  <a:srgbClr val="FF0000"/>
                </a:solidFill>
              </a:rPr>
              <a:t>cursor to go to the beginning of the current line</a:t>
            </a:r>
            <a:r>
              <a:rPr lang="en-US" dirty="0" smtClean="0">
                <a:solidFill>
                  <a:srgbClr val="FFC9FF"/>
                </a:solidFill>
              </a:rPr>
              <a:t>. </a:t>
            </a:r>
          </a:p>
        </p:txBody>
      </p:sp>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fade">
                                      <p:cBhvr>
                                        <p:cTn id="7" dur="1000"/>
                                        <p:tgtEl>
                                          <p:spTgt spid="19460"/>
                                        </p:tgtEl>
                                      </p:cBhvr>
                                    </p:animEffect>
                                    <p:anim calcmode="lin" valueType="num">
                                      <p:cBhvr>
                                        <p:cTn id="8" dur="1000" fill="hold"/>
                                        <p:tgtEl>
                                          <p:spTgt spid="19460"/>
                                        </p:tgtEl>
                                        <p:attrNameLst>
                                          <p:attrName>ppt_x</p:attrName>
                                        </p:attrNameLst>
                                      </p:cBhvr>
                                      <p:tavLst>
                                        <p:tav tm="0">
                                          <p:val>
                                            <p:strVal val="#ppt_x"/>
                                          </p:val>
                                        </p:tav>
                                        <p:tav tm="100000">
                                          <p:val>
                                            <p:strVal val="#ppt_x"/>
                                          </p:val>
                                        </p:tav>
                                      </p:tavLst>
                                    </p:anim>
                                    <p:anim calcmode="lin" valueType="num">
                                      <p:cBhvr>
                                        <p:cTn id="9" dur="898" decel="100000" fill="hold"/>
                                        <p:tgtEl>
                                          <p:spTgt spid="1946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9460"/>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9461">
                                            <p:txEl>
                                              <p:pRg st="0" end="0"/>
                                            </p:txEl>
                                          </p:spTgt>
                                        </p:tgtEl>
                                        <p:attrNameLst>
                                          <p:attrName>style.visibility</p:attrName>
                                        </p:attrNameLst>
                                      </p:cBhvr>
                                      <p:to>
                                        <p:strVal val="visible"/>
                                      </p:to>
                                    </p:set>
                                    <p:animEffect transition="in" filter="fade">
                                      <p:cBhvr>
                                        <p:cTn id="15" dur="1000"/>
                                        <p:tgtEl>
                                          <p:spTgt spid="19461">
                                            <p:txEl>
                                              <p:pRg st="0" end="0"/>
                                            </p:txEl>
                                          </p:spTgt>
                                        </p:tgtEl>
                                      </p:cBhvr>
                                    </p:animEffect>
                                    <p:anim calcmode="lin" valueType="num">
                                      <p:cBhvr>
                                        <p:cTn id="16" dur="1000" fill="hold"/>
                                        <p:tgtEl>
                                          <p:spTgt spid="1946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946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946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9461">
                                            <p:txEl>
                                              <p:pRg st="1" end="1"/>
                                            </p:txEl>
                                          </p:spTgt>
                                        </p:tgtEl>
                                        <p:attrNameLst>
                                          <p:attrName>style.visibility</p:attrName>
                                        </p:attrNameLst>
                                      </p:cBhvr>
                                      <p:to>
                                        <p:strVal val="visible"/>
                                      </p:to>
                                    </p:set>
                                    <p:animEffect transition="in" filter="fade">
                                      <p:cBhvr>
                                        <p:cTn id="23" dur="1000"/>
                                        <p:tgtEl>
                                          <p:spTgt spid="19461">
                                            <p:txEl>
                                              <p:pRg st="1" end="1"/>
                                            </p:txEl>
                                          </p:spTgt>
                                        </p:tgtEl>
                                      </p:cBhvr>
                                    </p:animEffect>
                                    <p:anim calcmode="lin" valueType="num">
                                      <p:cBhvr>
                                        <p:cTn id="24" dur="1000" fill="hold"/>
                                        <p:tgtEl>
                                          <p:spTgt spid="1946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1946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1946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9461">
                                            <p:txEl>
                                              <p:pRg st="2" end="2"/>
                                            </p:txEl>
                                          </p:spTgt>
                                        </p:tgtEl>
                                        <p:attrNameLst>
                                          <p:attrName>style.visibility</p:attrName>
                                        </p:attrNameLst>
                                      </p:cBhvr>
                                      <p:to>
                                        <p:strVal val="visible"/>
                                      </p:to>
                                    </p:set>
                                    <p:animEffect transition="in" filter="fade">
                                      <p:cBhvr>
                                        <p:cTn id="31" dur="1000"/>
                                        <p:tgtEl>
                                          <p:spTgt spid="19461">
                                            <p:txEl>
                                              <p:pRg st="2" end="2"/>
                                            </p:txEl>
                                          </p:spTgt>
                                        </p:tgtEl>
                                      </p:cBhvr>
                                    </p:animEffect>
                                    <p:anim calcmode="lin" valueType="num">
                                      <p:cBhvr>
                                        <p:cTn id="32" dur="1000" fill="hold"/>
                                        <p:tgtEl>
                                          <p:spTgt spid="1946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1946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1946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9461">
                                            <p:txEl>
                                              <p:pRg st="3" end="3"/>
                                            </p:txEl>
                                          </p:spTgt>
                                        </p:tgtEl>
                                        <p:attrNameLst>
                                          <p:attrName>style.visibility</p:attrName>
                                        </p:attrNameLst>
                                      </p:cBhvr>
                                      <p:to>
                                        <p:strVal val="visible"/>
                                      </p:to>
                                    </p:set>
                                    <p:animEffect transition="in" filter="fade">
                                      <p:cBhvr>
                                        <p:cTn id="39" dur="1000"/>
                                        <p:tgtEl>
                                          <p:spTgt spid="19461">
                                            <p:txEl>
                                              <p:pRg st="3" end="3"/>
                                            </p:txEl>
                                          </p:spTgt>
                                        </p:tgtEl>
                                      </p:cBhvr>
                                    </p:animEffect>
                                    <p:anim calcmode="lin" valueType="num">
                                      <p:cBhvr>
                                        <p:cTn id="40" dur="1000" fill="hold"/>
                                        <p:tgtEl>
                                          <p:spTgt spid="1946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1946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1946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9461">
                                            <p:txEl>
                                              <p:pRg st="4" end="4"/>
                                            </p:txEl>
                                          </p:spTgt>
                                        </p:tgtEl>
                                        <p:attrNameLst>
                                          <p:attrName>style.visibility</p:attrName>
                                        </p:attrNameLst>
                                      </p:cBhvr>
                                      <p:to>
                                        <p:strVal val="visible"/>
                                      </p:to>
                                    </p:set>
                                    <p:animEffect transition="in" filter="fade">
                                      <p:cBhvr>
                                        <p:cTn id="47" dur="1000"/>
                                        <p:tgtEl>
                                          <p:spTgt spid="19461">
                                            <p:txEl>
                                              <p:pRg st="4" end="4"/>
                                            </p:txEl>
                                          </p:spTgt>
                                        </p:tgtEl>
                                      </p:cBhvr>
                                    </p:animEffect>
                                    <p:anim calcmode="lin" valueType="num">
                                      <p:cBhvr>
                                        <p:cTn id="48" dur="1000" fill="hold"/>
                                        <p:tgtEl>
                                          <p:spTgt spid="19461">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19461">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19461">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9461">
                                            <p:txEl>
                                              <p:pRg st="5" end="5"/>
                                            </p:txEl>
                                          </p:spTgt>
                                        </p:tgtEl>
                                        <p:attrNameLst>
                                          <p:attrName>style.visibility</p:attrName>
                                        </p:attrNameLst>
                                      </p:cBhvr>
                                      <p:to>
                                        <p:strVal val="visible"/>
                                      </p:to>
                                    </p:set>
                                    <p:animEffect transition="in" filter="fade">
                                      <p:cBhvr>
                                        <p:cTn id="55" dur="1000"/>
                                        <p:tgtEl>
                                          <p:spTgt spid="19461">
                                            <p:txEl>
                                              <p:pRg st="5" end="5"/>
                                            </p:txEl>
                                          </p:spTgt>
                                        </p:tgtEl>
                                      </p:cBhvr>
                                    </p:animEffect>
                                    <p:anim calcmode="lin" valueType="num">
                                      <p:cBhvr>
                                        <p:cTn id="56" dur="1000" fill="hold"/>
                                        <p:tgtEl>
                                          <p:spTgt spid="19461">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19461">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19461">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19461">
                                            <p:txEl>
                                              <p:pRg st="6" end="6"/>
                                            </p:txEl>
                                          </p:spTgt>
                                        </p:tgtEl>
                                        <p:attrNameLst>
                                          <p:attrName>style.visibility</p:attrName>
                                        </p:attrNameLst>
                                      </p:cBhvr>
                                      <p:to>
                                        <p:strVal val="visible"/>
                                      </p:to>
                                    </p:set>
                                    <p:animEffect transition="in" filter="fade">
                                      <p:cBhvr>
                                        <p:cTn id="63" dur="1000"/>
                                        <p:tgtEl>
                                          <p:spTgt spid="19461">
                                            <p:txEl>
                                              <p:pRg st="6" end="6"/>
                                            </p:txEl>
                                          </p:spTgt>
                                        </p:tgtEl>
                                      </p:cBhvr>
                                    </p:animEffect>
                                    <p:anim calcmode="lin" valueType="num">
                                      <p:cBhvr>
                                        <p:cTn id="64" dur="1000" fill="hold"/>
                                        <p:tgtEl>
                                          <p:spTgt spid="19461">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19461">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19461">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19461">
                                            <p:txEl>
                                              <p:pRg st="7" end="7"/>
                                            </p:txEl>
                                          </p:spTgt>
                                        </p:tgtEl>
                                        <p:attrNameLst>
                                          <p:attrName>style.visibility</p:attrName>
                                        </p:attrNameLst>
                                      </p:cBhvr>
                                      <p:to>
                                        <p:strVal val="visible"/>
                                      </p:to>
                                    </p:set>
                                    <p:animEffect transition="in" filter="fade">
                                      <p:cBhvr>
                                        <p:cTn id="71" dur="1000"/>
                                        <p:tgtEl>
                                          <p:spTgt spid="19461">
                                            <p:txEl>
                                              <p:pRg st="7" end="7"/>
                                            </p:txEl>
                                          </p:spTgt>
                                        </p:tgtEl>
                                      </p:cBhvr>
                                    </p:animEffect>
                                    <p:anim calcmode="lin" valueType="num">
                                      <p:cBhvr>
                                        <p:cTn id="72" dur="1000" fill="hold"/>
                                        <p:tgtEl>
                                          <p:spTgt spid="19461">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19461">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19461">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37" presetClass="entr" presetSubtype="0" fill="hold" grpId="0" nodeType="clickEffect">
                                  <p:stCondLst>
                                    <p:cond delay="0"/>
                                  </p:stCondLst>
                                  <p:childTnLst>
                                    <p:set>
                                      <p:cBhvr>
                                        <p:cTn id="78" dur="1" fill="hold">
                                          <p:stCondLst>
                                            <p:cond delay="0"/>
                                          </p:stCondLst>
                                        </p:cTn>
                                        <p:tgtEl>
                                          <p:spTgt spid="19462">
                                            <p:txEl>
                                              <p:pRg st="0" end="0"/>
                                            </p:txEl>
                                          </p:spTgt>
                                        </p:tgtEl>
                                        <p:attrNameLst>
                                          <p:attrName>style.visibility</p:attrName>
                                        </p:attrNameLst>
                                      </p:cBhvr>
                                      <p:to>
                                        <p:strVal val="visible"/>
                                      </p:to>
                                    </p:set>
                                    <p:animEffect transition="in" filter="fade">
                                      <p:cBhvr>
                                        <p:cTn id="79" dur="1000"/>
                                        <p:tgtEl>
                                          <p:spTgt spid="19462">
                                            <p:txEl>
                                              <p:pRg st="0" end="0"/>
                                            </p:txEl>
                                          </p:spTgt>
                                        </p:tgtEl>
                                      </p:cBhvr>
                                    </p:animEffect>
                                    <p:anim calcmode="lin" valueType="num">
                                      <p:cBhvr>
                                        <p:cTn id="80" dur="1000" fill="hold"/>
                                        <p:tgtEl>
                                          <p:spTgt spid="19462">
                                            <p:txEl>
                                              <p:pRg st="0" end="0"/>
                                            </p:txEl>
                                          </p:spTgt>
                                        </p:tgtEl>
                                        <p:attrNameLst>
                                          <p:attrName>ppt_x</p:attrName>
                                        </p:attrNameLst>
                                      </p:cBhvr>
                                      <p:tavLst>
                                        <p:tav tm="0">
                                          <p:val>
                                            <p:strVal val="#ppt_x"/>
                                          </p:val>
                                        </p:tav>
                                        <p:tav tm="100000">
                                          <p:val>
                                            <p:strVal val="#ppt_x"/>
                                          </p:val>
                                        </p:tav>
                                      </p:tavLst>
                                    </p:anim>
                                    <p:anim calcmode="lin" valueType="num">
                                      <p:cBhvr>
                                        <p:cTn id="81" dur="898" decel="100000" fill="hold"/>
                                        <p:tgtEl>
                                          <p:spTgt spid="19462">
                                            <p:txEl>
                                              <p:pRg st="0" end="0"/>
                                            </p:txEl>
                                          </p:spTgt>
                                        </p:tgtEl>
                                        <p:attrNameLst>
                                          <p:attrName>ppt_y</p:attrName>
                                        </p:attrNameLst>
                                      </p:cBhvr>
                                      <p:tavLst>
                                        <p:tav tm="0">
                                          <p:val>
                                            <p:strVal val="#ppt_y+1"/>
                                          </p:val>
                                        </p:tav>
                                        <p:tav tm="100000">
                                          <p:val>
                                            <p:strVal val="#ppt_y-.03"/>
                                          </p:val>
                                        </p:tav>
                                      </p:tavLst>
                                    </p:anim>
                                    <p:anim calcmode="lin" valueType="num">
                                      <p:cBhvr>
                                        <p:cTn id="82" dur="100" accel="100000" fill="hold">
                                          <p:stCondLst>
                                            <p:cond delay="898"/>
                                          </p:stCondLst>
                                        </p:cTn>
                                        <p:tgtEl>
                                          <p:spTgt spid="1946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7" presetClass="entr" presetSubtype="0" fill="hold" grpId="0" nodeType="clickEffect">
                                  <p:stCondLst>
                                    <p:cond delay="0"/>
                                  </p:stCondLst>
                                  <p:childTnLst>
                                    <p:set>
                                      <p:cBhvr>
                                        <p:cTn id="86" dur="1" fill="hold">
                                          <p:stCondLst>
                                            <p:cond delay="0"/>
                                          </p:stCondLst>
                                        </p:cTn>
                                        <p:tgtEl>
                                          <p:spTgt spid="19462">
                                            <p:txEl>
                                              <p:pRg st="1" end="1"/>
                                            </p:txEl>
                                          </p:spTgt>
                                        </p:tgtEl>
                                        <p:attrNameLst>
                                          <p:attrName>style.visibility</p:attrName>
                                        </p:attrNameLst>
                                      </p:cBhvr>
                                      <p:to>
                                        <p:strVal val="visible"/>
                                      </p:to>
                                    </p:set>
                                    <p:animEffect transition="in" filter="fade">
                                      <p:cBhvr>
                                        <p:cTn id="87" dur="1000"/>
                                        <p:tgtEl>
                                          <p:spTgt spid="19462">
                                            <p:txEl>
                                              <p:pRg st="1" end="1"/>
                                            </p:txEl>
                                          </p:spTgt>
                                        </p:tgtEl>
                                      </p:cBhvr>
                                    </p:animEffect>
                                    <p:anim calcmode="lin" valueType="num">
                                      <p:cBhvr>
                                        <p:cTn id="88" dur="1000" fill="hold"/>
                                        <p:tgtEl>
                                          <p:spTgt spid="19462">
                                            <p:txEl>
                                              <p:pRg st="1" end="1"/>
                                            </p:txEl>
                                          </p:spTgt>
                                        </p:tgtEl>
                                        <p:attrNameLst>
                                          <p:attrName>ppt_x</p:attrName>
                                        </p:attrNameLst>
                                      </p:cBhvr>
                                      <p:tavLst>
                                        <p:tav tm="0">
                                          <p:val>
                                            <p:strVal val="#ppt_x"/>
                                          </p:val>
                                        </p:tav>
                                        <p:tav tm="100000">
                                          <p:val>
                                            <p:strVal val="#ppt_x"/>
                                          </p:val>
                                        </p:tav>
                                      </p:tavLst>
                                    </p:anim>
                                    <p:anim calcmode="lin" valueType="num">
                                      <p:cBhvr>
                                        <p:cTn id="89" dur="898" decel="100000" fill="hold"/>
                                        <p:tgtEl>
                                          <p:spTgt spid="19462">
                                            <p:txEl>
                                              <p:pRg st="1" end="1"/>
                                            </p:txEl>
                                          </p:spTgt>
                                        </p:tgtEl>
                                        <p:attrNameLst>
                                          <p:attrName>ppt_y</p:attrName>
                                        </p:attrNameLst>
                                      </p:cBhvr>
                                      <p:tavLst>
                                        <p:tav tm="0">
                                          <p:val>
                                            <p:strVal val="#ppt_y+1"/>
                                          </p:val>
                                        </p:tav>
                                        <p:tav tm="100000">
                                          <p:val>
                                            <p:strVal val="#ppt_y-.03"/>
                                          </p:val>
                                        </p:tav>
                                      </p:tavLst>
                                    </p:anim>
                                    <p:anim calcmode="lin" valueType="num">
                                      <p:cBhvr>
                                        <p:cTn id="90" dur="100" accel="100000" fill="hold">
                                          <p:stCondLst>
                                            <p:cond delay="898"/>
                                          </p:stCondLst>
                                        </p:cTn>
                                        <p:tgtEl>
                                          <p:spTgt spid="19462">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7" presetClass="entr" presetSubtype="0" fill="hold" grpId="0" nodeType="clickEffect">
                                  <p:stCondLst>
                                    <p:cond delay="0"/>
                                  </p:stCondLst>
                                  <p:childTnLst>
                                    <p:set>
                                      <p:cBhvr>
                                        <p:cTn id="94" dur="1" fill="hold">
                                          <p:stCondLst>
                                            <p:cond delay="0"/>
                                          </p:stCondLst>
                                        </p:cTn>
                                        <p:tgtEl>
                                          <p:spTgt spid="19462">
                                            <p:txEl>
                                              <p:pRg st="2" end="2"/>
                                            </p:txEl>
                                          </p:spTgt>
                                        </p:tgtEl>
                                        <p:attrNameLst>
                                          <p:attrName>style.visibility</p:attrName>
                                        </p:attrNameLst>
                                      </p:cBhvr>
                                      <p:to>
                                        <p:strVal val="visible"/>
                                      </p:to>
                                    </p:set>
                                    <p:animEffect transition="in" filter="fade">
                                      <p:cBhvr>
                                        <p:cTn id="95" dur="1000"/>
                                        <p:tgtEl>
                                          <p:spTgt spid="19462">
                                            <p:txEl>
                                              <p:pRg st="2" end="2"/>
                                            </p:txEl>
                                          </p:spTgt>
                                        </p:tgtEl>
                                      </p:cBhvr>
                                    </p:animEffect>
                                    <p:anim calcmode="lin" valueType="num">
                                      <p:cBhvr>
                                        <p:cTn id="96" dur="1000" fill="hold"/>
                                        <p:tgtEl>
                                          <p:spTgt spid="19462">
                                            <p:txEl>
                                              <p:pRg st="2" end="2"/>
                                            </p:txEl>
                                          </p:spTgt>
                                        </p:tgtEl>
                                        <p:attrNameLst>
                                          <p:attrName>ppt_x</p:attrName>
                                        </p:attrNameLst>
                                      </p:cBhvr>
                                      <p:tavLst>
                                        <p:tav tm="0">
                                          <p:val>
                                            <p:strVal val="#ppt_x"/>
                                          </p:val>
                                        </p:tav>
                                        <p:tav tm="100000">
                                          <p:val>
                                            <p:strVal val="#ppt_x"/>
                                          </p:val>
                                        </p:tav>
                                      </p:tavLst>
                                    </p:anim>
                                    <p:anim calcmode="lin" valueType="num">
                                      <p:cBhvr>
                                        <p:cTn id="97" dur="898" decel="100000" fill="hold"/>
                                        <p:tgtEl>
                                          <p:spTgt spid="19462">
                                            <p:txEl>
                                              <p:pRg st="2" end="2"/>
                                            </p:txEl>
                                          </p:spTgt>
                                        </p:tgtEl>
                                        <p:attrNameLst>
                                          <p:attrName>ppt_y</p:attrName>
                                        </p:attrNameLst>
                                      </p:cBhvr>
                                      <p:tavLst>
                                        <p:tav tm="0">
                                          <p:val>
                                            <p:strVal val="#ppt_y+1"/>
                                          </p:val>
                                        </p:tav>
                                        <p:tav tm="100000">
                                          <p:val>
                                            <p:strVal val="#ppt_y-.03"/>
                                          </p:val>
                                        </p:tav>
                                      </p:tavLst>
                                    </p:anim>
                                    <p:anim calcmode="lin" valueType="num">
                                      <p:cBhvr>
                                        <p:cTn id="98" dur="100" accel="100000" fill="hold">
                                          <p:stCondLst>
                                            <p:cond delay="898"/>
                                          </p:stCondLst>
                                        </p:cTn>
                                        <p:tgtEl>
                                          <p:spTgt spid="19462">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37" presetClass="entr" presetSubtype="0" fill="hold" grpId="0" nodeType="clickEffect">
                                  <p:stCondLst>
                                    <p:cond delay="0"/>
                                  </p:stCondLst>
                                  <p:childTnLst>
                                    <p:set>
                                      <p:cBhvr>
                                        <p:cTn id="102" dur="1" fill="hold">
                                          <p:stCondLst>
                                            <p:cond delay="0"/>
                                          </p:stCondLst>
                                        </p:cTn>
                                        <p:tgtEl>
                                          <p:spTgt spid="19462">
                                            <p:txEl>
                                              <p:pRg st="3" end="3"/>
                                            </p:txEl>
                                          </p:spTgt>
                                        </p:tgtEl>
                                        <p:attrNameLst>
                                          <p:attrName>style.visibility</p:attrName>
                                        </p:attrNameLst>
                                      </p:cBhvr>
                                      <p:to>
                                        <p:strVal val="visible"/>
                                      </p:to>
                                    </p:set>
                                    <p:animEffect transition="in" filter="fade">
                                      <p:cBhvr>
                                        <p:cTn id="103" dur="1000"/>
                                        <p:tgtEl>
                                          <p:spTgt spid="19462">
                                            <p:txEl>
                                              <p:pRg st="3" end="3"/>
                                            </p:txEl>
                                          </p:spTgt>
                                        </p:tgtEl>
                                      </p:cBhvr>
                                    </p:animEffect>
                                    <p:anim calcmode="lin" valueType="num">
                                      <p:cBhvr>
                                        <p:cTn id="104" dur="1000" fill="hold"/>
                                        <p:tgtEl>
                                          <p:spTgt spid="19462">
                                            <p:txEl>
                                              <p:pRg st="3" end="3"/>
                                            </p:txEl>
                                          </p:spTgt>
                                        </p:tgtEl>
                                        <p:attrNameLst>
                                          <p:attrName>ppt_x</p:attrName>
                                        </p:attrNameLst>
                                      </p:cBhvr>
                                      <p:tavLst>
                                        <p:tav tm="0">
                                          <p:val>
                                            <p:strVal val="#ppt_x"/>
                                          </p:val>
                                        </p:tav>
                                        <p:tav tm="100000">
                                          <p:val>
                                            <p:strVal val="#ppt_x"/>
                                          </p:val>
                                        </p:tav>
                                      </p:tavLst>
                                    </p:anim>
                                    <p:anim calcmode="lin" valueType="num">
                                      <p:cBhvr>
                                        <p:cTn id="105" dur="898" decel="100000" fill="hold"/>
                                        <p:tgtEl>
                                          <p:spTgt spid="19462">
                                            <p:txEl>
                                              <p:pRg st="3" end="3"/>
                                            </p:txEl>
                                          </p:spTgt>
                                        </p:tgtEl>
                                        <p:attrNameLst>
                                          <p:attrName>ppt_y</p:attrName>
                                        </p:attrNameLst>
                                      </p:cBhvr>
                                      <p:tavLst>
                                        <p:tav tm="0">
                                          <p:val>
                                            <p:strVal val="#ppt_y+1"/>
                                          </p:val>
                                        </p:tav>
                                        <p:tav tm="100000">
                                          <p:val>
                                            <p:strVal val="#ppt_y-.03"/>
                                          </p:val>
                                        </p:tav>
                                      </p:tavLst>
                                    </p:anim>
                                    <p:anim calcmode="lin" valueType="num">
                                      <p:cBhvr>
                                        <p:cTn id="106" dur="100" accel="100000" fill="hold">
                                          <p:stCondLst>
                                            <p:cond delay="898"/>
                                          </p:stCondLst>
                                        </p:cTn>
                                        <p:tgtEl>
                                          <p:spTgt spid="19462">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37" presetClass="entr" presetSubtype="0" fill="hold" grpId="0" nodeType="clickEffect">
                                  <p:stCondLst>
                                    <p:cond delay="0"/>
                                  </p:stCondLst>
                                  <p:childTnLst>
                                    <p:set>
                                      <p:cBhvr>
                                        <p:cTn id="110" dur="1" fill="hold">
                                          <p:stCondLst>
                                            <p:cond delay="0"/>
                                          </p:stCondLst>
                                        </p:cTn>
                                        <p:tgtEl>
                                          <p:spTgt spid="19462">
                                            <p:txEl>
                                              <p:pRg st="4" end="4"/>
                                            </p:txEl>
                                          </p:spTgt>
                                        </p:tgtEl>
                                        <p:attrNameLst>
                                          <p:attrName>style.visibility</p:attrName>
                                        </p:attrNameLst>
                                      </p:cBhvr>
                                      <p:to>
                                        <p:strVal val="visible"/>
                                      </p:to>
                                    </p:set>
                                    <p:animEffect transition="in" filter="fade">
                                      <p:cBhvr>
                                        <p:cTn id="111" dur="1000"/>
                                        <p:tgtEl>
                                          <p:spTgt spid="19462">
                                            <p:txEl>
                                              <p:pRg st="4" end="4"/>
                                            </p:txEl>
                                          </p:spTgt>
                                        </p:tgtEl>
                                      </p:cBhvr>
                                    </p:animEffect>
                                    <p:anim calcmode="lin" valueType="num">
                                      <p:cBhvr>
                                        <p:cTn id="112" dur="1000" fill="hold"/>
                                        <p:tgtEl>
                                          <p:spTgt spid="19462">
                                            <p:txEl>
                                              <p:pRg st="4" end="4"/>
                                            </p:txEl>
                                          </p:spTgt>
                                        </p:tgtEl>
                                        <p:attrNameLst>
                                          <p:attrName>ppt_x</p:attrName>
                                        </p:attrNameLst>
                                      </p:cBhvr>
                                      <p:tavLst>
                                        <p:tav tm="0">
                                          <p:val>
                                            <p:strVal val="#ppt_x"/>
                                          </p:val>
                                        </p:tav>
                                        <p:tav tm="100000">
                                          <p:val>
                                            <p:strVal val="#ppt_x"/>
                                          </p:val>
                                        </p:tav>
                                      </p:tavLst>
                                    </p:anim>
                                    <p:anim calcmode="lin" valueType="num">
                                      <p:cBhvr>
                                        <p:cTn id="113" dur="898" decel="100000" fill="hold"/>
                                        <p:tgtEl>
                                          <p:spTgt spid="19462">
                                            <p:txEl>
                                              <p:pRg st="4" end="4"/>
                                            </p:txEl>
                                          </p:spTgt>
                                        </p:tgtEl>
                                        <p:attrNameLst>
                                          <p:attrName>ppt_y</p:attrName>
                                        </p:attrNameLst>
                                      </p:cBhvr>
                                      <p:tavLst>
                                        <p:tav tm="0">
                                          <p:val>
                                            <p:strVal val="#ppt_y+1"/>
                                          </p:val>
                                        </p:tav>
                                        <p:tav tm="100000">
                                          <p:val>
                                            <p:strVal val="#ppt_y-.03"/>
                                          </p:val>
                                        </p:tav>
                                      </p:tavLst>
                                    </p:anim>
                                    <p:anim calcmode="lin" valueType="num">
                                      <p:cBhvr>
                                        <p:cTn id="114" dur="100" accel="100000" fill="hold">
                                          <p:stCondLst>
                                            <p:cond delay="898"/>
                                          </p:stCondLst>
                                        </p:cTn>
                                        <p:tgtEl>
                                          <p:spTgt spid="19462">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37" presetClass="entr" presetSubtype="0" fill="hold" grpId="0" nodeType="clickEffect">
                                  <p:stCondLst>
                                    <p:cond delay="0"/>
                                  </p:stCondLst>
                                  <p:childTnLst>
                                    <p:set>
                                      <p:cBhvr>
                                        <p:cTn id="118" dur="1" fill="hold">
                                          <p:stCondLst>
                                            <p:cond delay="0"/>
                                          </p:stCondLst>
                                        </p:cTn>
                                        <p:tgtEl>
                                          <p:spTgt spid="19462">
                                            <p:txEl>
                                              <p:pRg st="5" end="5"/>
                                            </p:txEl>
                                          </p:spTgt>
                                        </p:tgtEl>
                                        <p:attrNameLst>
                                          <p:attrName>style.visibility</p:attrName>
                                        </p:attrNameLst>
                                      </p:cBhvr>
                                      <p:to>
                                        <p:strVal val="visible"/>
                                      </p:to>
                                    </p:set>
                                    <p:animEffect transition="in" filter="fade">
                                      <p:cBhvr>
                                        <p:cTn id="119" dur="1000"/>
                                        <p:tgtEl>
                                          <p:spTgt spid="19462">
                                            <p:txEl>
                                              <p:pRg st="5" end="5"/>
                                            </p:txEl>
                                          </p:spTgt>
                                        </p:tgtEl>
                                      </p:cBhvr>
                                    </p:animEffect>
                                    <p:anim calcmode="lin" valueType="num">
                                      <p:cBhvr>
                                        <p:cTn id="120" dur="1000" fill="hold"/>
                                        <p:tgtEl>
                                          <p:spTgt spid="19462">
                                            <p:txEl>
                                              <p:pRg st="5" end="5"/>
                                            </p:txEl>
                                          </p:spTgt>
                                        </p:tgtEl>
                                        <p:attrNameLst>
                                          <p:attrName>ppt_x</p:attrName>
                                        </p:attrNameLst>
                                      </p:cBhvr>
                                      <p:tavLst>
                                        <p:tav tm="0">
                                          <p:val>
                                            <p:strVal val="#ppt_x"/>
                                          </p:val>
                                        </p:tav>
                                        <p:tav tm="100000">
                                          <p:val>
                                            <p:strVal val="#ppt_x"/>
                                          </p:val>
                                        </p:tav>
                                      </p:tavLst>
                                    </p:anim>
                                    <p:anim calcmode="lin" valueType="num">
                                      <p:cBhvr>
                                        <p:cTn id="121" dur="898" decel="100000" fill="hold"/>
                                        <p:tgtEl>
                                          <p:spTgt spid="19462">
                                            <p:txEl>
                                              <p:pRg st="5" end="5"/>
                                            </p:txEl>
                                          </p:spTgt>
                                        </p:tgtEl>
                                        <p:attrNameLst>
                                          <p:attrName>ppt_y</p:attrName>
                                        </p:attrNameLst>
                                      </p:cBhvr>
                                      <p:tavLst>
                                        <p:tav tm="0">
                                          <p:val>
                                            <p:strVal val="#ppt_y+1"/>
                                          </p:val>
                                        </p:tav>
                                        <p:tav tm="100000">
                                          <p:val>
                                            <p:strVal val="#ppt_y-.03"/>
                                          </p:val>
                                        </p:tav>
                                      </p:tavLst>
                                    </p:anim>
                                    <p:anim calcmode="lin" valueType="num">
                                      <p:cBhvr>
                                        <p:cTn id="122" dur="100" accel="100000" fill="hold">
                                          <p:stCondLst>
                                            <p:cond delay="898"/>
                                          </p:stCondLst>
                                        </p:cTn>
                                        <p:tgtEl>
                                          <p:spTgt spid="19462">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37" presetClass="entr" presetSubtype="0" fill="hold" grpId="0" nodeType="clickEffect">
                                  <p:stCondLst>
                                    <p:cond delay="0"/>
                                  </p:stCondLst>
                                  <p:childTnLst>
                                    <p:set>
                                      <p:cBhvr>
                                        <p:cTn id="126" dur="1" fill="hold">
                                          <p:stCondLst>
                                            <p:cond delay="0"/>
                                          </p:stCondLst>
                                        </p:cTn>
                                        <p:tgtEl>
                                          <p:spTgt spid="19462">
                                            <p:txEl>
                                              <p:pRg st="6" end="6"/>
                                            </p:txEl>
                                          </p:spTgt>
                                        </p:tgtEl>
                                        <p:attrNameLst>
                                          <p:attrName>style.visibility</p:attrName>
                                        </p:attrNameLst>
                                      </p:cBhvr>
                                      <p:to>
                                        <p:strVal val="visible"/>
                                      </p:to>
                                    </p:set>
                                    <p:animEffect transition="in" filter="fade">
                                      <p:cBhvr>
                                        <p:cTn id="127" dur="1000"/>
                                        <p:tgtEl>
                                          <p:spTgt spid="19462">
                                            <p:txEl>
                                              <p:pRg st="6" end="6"/>
                                            </p:txEl>
                                          </p:spTgt>
                                        </p:tgtEl>
                                      </p:cBhvr>
                                    </p:animEffect>
                                    <p:anim calcmode="lin" valueType="num">
                                      <p:cBhvr>
                                        <p:cTn id="128" dur="1000" fill="hold"/>
                                        <p:tgtEl>
                                          <p:spTgt spid="19462">
                                            <p:txEl>
                                              <p:pRg st="6" end="6"/>
                                            </p:txEl>
                                          </p:spTgt>
                                        </p:tgtEl>
                                        <p:attrNameLst>
                                          <p:attrName>ppt_x</p:attrName>
                                        </p:attrNameLst>
                                      </p:cBhvr>
                                      <p:tavLst>
                                        <p:tav tm="0">
                                          <p:val>
                                            <p:strVal val="#ppt_x"/>
                                          </p:val>
                                        </p:tav>
                                        <p:tav tm="100000">
                                          <p:val>
                                            <p:strVal val="#ppt_x"/>
                                          </p:val>
                                        </p:tav>
                                      </p:tavLst>
                                    </p:anim>
                                    <p:anim calcmode="lin" valueType="num">
                                      <p:cBhvr>
                                        <p:cTn id="129" dur="898" decel="100000" fill="hold"/>
                                        <p:tgtEl>
                                          <p:spTgt spid="19462">
                                            <p:txEl>
                                              <p:pRg st="6" end="6"/>
                                            </p:txEl>
                                          </p:spTgt>
                                        </p:tgtEl>
                                        <p:attrNameLst>
                                          <p:attrName>ppt_y</p:attrName>
                                        </p:attrNameLst>
                                      </p:cBhvr>
                                      <p:tavLst>
                                        <p:tav tm="0">
                                          <p:val>
                                            <p:strVal val="#ppt_y+1"/>
                                          </p:val>
                                        </p:tav>
                                        <p:tav tm="100000">
                                          <p:val>
                                            <p:strVal val="#ppt_y-.03"/>
                                          </p:val>
                                        </p:tav>
                                      </p:tavLst>
                                    </p:anim>
                                    <p:anim calcmode="lin" valueType="num">
                                      <p:cBhvr>
                                        <p:cTn id="130" dur="100" accel="100000" fill="hold">
                                          <p:stCondLst>
                                            <p:cond delay="898"/>
                                          </p:stCondLst>
                                        </p:cTn>
                                        <p:tgtEl>
                                          <p:spTgt spid="19462">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37" presetClass="entr" presetSubtype="0" fill="hold" grpId="0" nodeType="clickEffect">
                                  <p:stCondLst>
                                    <p:cond delay="0"/>
                                  </p:stCondLst>
                                  <p:childTnLst>
                                    <p:set>
                                      <p:cBhvr>
                                        <p:cTn id="134" dur="1" fill="hold">
                                          <p:stCondLst>
                                            <p:cond delay="0"/>
                                          </p:stCondLst>
                                        </p:cTn>
                                        <p:tgtEl>
                                          <p:spTgt spid="19462">
                                            <p:txEl>
                                              <p:pRg st="7" end="7"/>
                                            </p:txEl>
                                          </p:spTgt>
                                        </p:tgtEl>
                                        <p:attrNameLst>
                                          <p:attrName>style.visibility</p:attrName>
                                        </p:attrNameLst>
                                      </p:cBhvr>
                                      <p:to>
                                        <p:strVal val="visible"/>
                                      </p:to>
                                    </p:set>
                                    <p:animEffect transition="in" filter="fade">
                                      <p:cBhvr>
                                        <p:cTn id="135" dur="1000"/>
                                        <p:tgtEl>
                                          <p:spTgt spid="19462">
                                            <p:txEl>
                                              <p:pRg st="7" end="7"/>
                                            </p:txEl>
                                          </p:spTgt>
                                        </p:tgtEl>
                                      </p:cBhvr>
                                    </p:animEffect>
                                    <p:anim calcmode="lin" valueType="num">
                                      <p:cBhvr>
                                        <p:cTn id="136" dur="1000" fill="hold"/>
                                        <p:tgtEl>
                                          <p:spTgt spid="19462">
                                            <p:txEl>
                                              <p:pRg st="7" end="7"/>
                                            </p:txEl>
                                          </p:spTgt>
                                        </p:tgtEl>
                                        <p:attrNameLst>
                                          <p:attrName>ppt_x</p:attrName>
                                        </p:attrNameLst>
                                      </p:cBhvr>
                                      <p:tavLst>
                                        <p:tav tm="0">
                                          <p:val>
                                            <p:strVal val="#ppt_x"/>
                                          </p:val>
                                        </p:tav>
                                        <p:tav tm="100000">
                                          <p:val>
                                            <p:strVal val="#ppt_x"/>
                                          </p:val>
                                        </p:tav>
                                      </p:tavLst>
                                    </p:anim>
                                    <p:anim calcmode="lin" valueType="num">
                                      <p:cBhvr>
                                        <p:cTn id="137" dur="898" decel="100000" fill="hold"/>
                                        <p:tgtEl>
                                          <p:spTgt spid="19462">
                                            <p:txEl>
                                              <p:pRg st="7" end="7"/>
                                            </p:txEl>
                                          </p:spTgt>
                                        </p:tgtEl>
                                        <p:attrNameLst>
                                          <p:attrName>ppt_y</p:attrName>
                                        </p:attrNameLst>
                                      </p:cBhvr>
                                      <p:tavLst>
                                        <p:tav tm="0">
                                          <p:val>
                                            <p:strVal val="#ppt_y+1"/>
                                          </p:val>
                                        </p:tav>
                                        <p:tav tm="100000">
                                          <p:val>
                                            <p:strVal val="#ppt_y-.03"/>
                                          </p:val>
                                        </p:tav>
                                      </p:tavLst>
                                    </p:anim>
                                    <p:anim calcmode="lin" valueType="num">
                                      <p:cBhvr>
                                        <p:cTn id="138" dur="100" accel="100000" fill="hold">
                                          <p:stCondLst>
                                            <p:cond delay="898"/>
                                          </p:stCondLst>
                                        </p:cTn>
                                        <p:tgtEl>
                                          <p:spTgt spid="19462">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1" grpId="0" build="p"/>
      <p:bldP spid="19462"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868362"/>
          </a:xfrm>
        </p:spPr>
        <p:txBody>
          <a:bodyPr/>
          <a:lstStyle/>
          <a:p>
            <a:r>
              <a:rPr lang="en-US" b="1" u="sng" dirty="0" smtClean="0">
                <a:solidFill>
                  <a:srgbClr val="0000FF"/>
                </a:solidFill>
              </a:rPr>
              <a:t>Expressions</a:t>
            </a:r>
          </a:p>
        </p:txBody>
      </p:sp>
      <p:sp>
        <p:nvSpPr>
          <p:cNvPr id="12291" name="Content Placeholder 2"/>
          <p:cNvSpPr>
            <a:spLocks noGrp="1"/>
          </p:cNvSpPr>
          <p:nvPr>
            <p:ph idx="1"/>
          </p:nvPr>
        </p:nvSpPr>
        <p:spPr>
          <a:xfrm>
            <a:off x="457200" y="1143000"/>
            <a:ext cx="8229600" cy="4983163"/>
          </a:xfrm>
        </p:spPr>
        <p:txBody>
          <a:bodyPr/>
          <a:lstStyle/>
          <a:p>
            <a:pPr algn="just"/>
            <a:r>
              <a:rPr lang="en-US" smtClean="0"/>
              <a:t>Combination of constants &amp; variables together with operators.</a:t>
            </a:r>
          </a:p>
          <a:p>
            <a:pPr algn="just"/>
            <a:endParaRPr lang="en-US" smtClean="0"/>
          </a:p>
          <a:p>
            <a:pPr algn="just"/>
            <a:r>
              <a:rPr lang="en-US" smtClean="0"/>
              <a:t> Balanced parenthesis may be used in combining constants &amp; variables with operators.</a:t>
            </a:r>
          </a:p>
          <a:p>
            <a:pPr algn="just">
              <a:buFont typeface="Arial" charset="0"/>
              <a:buNone/>
            </a:pPr>
            <a:endParaRPr lang="en-US" smtClean="0"/>
          </a:p>
          <a:p>
            <a:pPr algn="just"/>
            <a:r>
              <a:rPr lang="en-US" smtClean="0"/>
              <a:t> Constants &amp; variables by themselves are also considered expressions.</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66"/>
                </a:solidFill>
              </a:rPr>
              <a:t/>
            </a:r>
            <a:br>
              <a:rPr lang="en-US" dirty="0" smtClean="0">
                <a:solidFill>
                  <a:srgbClr val="FF0066"/>
                </a:solidFill>
              </a:rPr>
            </a:br>
            <a:r>
              <a:rPr lang="en-US" u="sng" dirty="0" smtClean="0">
                <a:solidFill>
                  <a:srgbClr val="FF0066"/>
                </a:solidFill>
              </a:rPr>
              <a:t>What is C</a:t>
            </a:r>
            <a:r>
              <a:rPr lang="en-US" u="sng" baseline="30000" dirty="0" smtClean="0">
                <a:solidFill>
                  <a:srgbClr val="FF0066"/>
                </a:solidFill>
              </a:rPr>
              <a:t>++</a:t>
            </a:r>
            <a:r>
              <a:rPr lang="en-US" u="sng" dirty="0" smtClean="0">
                <a:solidFill>
                  <a:srgbClr val="FF0066"/>
                </a:solidFill>
              </a:rPr>
              <a:t>?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C</a:t>
            </a:r>
            <a:r>
              <a:rPr lang="en-US" baseline="30000" dirty="0" smtClean="0"/>
              <a:t>++</a:t>
            </a:r>
            <a:r>
              <a:rPr lang="en-US" dirty="0" smtClean="0"/>
              <a:t> is an Object-Oriented </a:t>
            </a:r>
            <a:r>
              <a:rPr lang="en-US" dirty="0" smtClean="0">
                <a:solidFill>
                  <a:srgbClr val="0000FF"/>
                </a:solidFill>
              </a:rPr>
              <a:t>Programming</a:t>
            </a:r>
            <a:r>
              <a:rPr lang="en-US" dirty="0" smtClean="0"/>
              <a:t> (</a:t>
            </a:r>
            <a:r>
              <a:rPr lang="en-US" dirty="0" smtClean="0">
                <a:solidFill>
                  <a:srgbClr val="FF0066"/>
                </a:solidFill>
              </a:rPr>
              <a:t>OOP</a:t>
            </a:r>
            <a:r>
              <a:rPr lang="en-US" dirty="0" smtClean="0"/>
              <a:t>) </a:t>
            </a:r>
            <a:r>
              <a:rPr lang="en-US" dirty="0" smtClean="0">
                <a:solidFill>
                  <a:srgbClr val="0000FF"/>
                </a:solidFill>
              </a:rPr>
              <a:t>language</a:t>
            </a:r>
            <a:r>
              <a:rPr lang="en-US" dirty="0" smtClean="0"/>
              <a:t>. </a:t>
            </a:r>
          </a:p>
          <a:p>
            <a:r>
              <a:rPr lang="en-US" dirty="0" smtClean="0"/>
              <a:t>It was developed by </a:t>
            </a:r>
            <a:r>
              <a:rPr lang="en-US" dirty="0" err="1" smtClean="0"/>
              <a:t>Bjarne</a:t>
            </a:r>
            <a:r>
              <a:rPr lang="en-US" dirty="0" smtClean="0"/>
              <a:t> </a:t>
            </a:r>
            <a:r>
              <a:rPr lang="en-US" dirty="0" err="1" smtClean="0"/>
              <a:t>Stroustrup</a:t>
            </a:r>
            <a:r>
              <a:rPr lang="en-US" dirty="0" smtClean="0"/>
              <a:t> at </a:t>
            </a:r>
            <a:r>
              <a:rPr lang="en-US" dirty="0" err="1" smtClean="0"/>
              <a:t>AT</a:t>
            </a:r>
            <a:r>
              <a:rPr lang="en-US" dirty="0" smtClean="0"/>
              <a:t> and T Bell laboratories in Murray Hill, USA in 1985.</a:t>
            </a:r>
          </a:p>
          <a:p>
            <a:r>
              <a:rPr lang="en-US" dirty="0" smtClean="0"/>
              <a:t>C </a:t>
            </a:r>
            <a:r>
              <a:rPr lang="en-US" baseline="30000" dirty="0" smtClean="0"/>
              <a:t>++</a:t>
            </a:r>
            <a:r>
              <a:rPr lang="en-US" dirty="0" smtClean="0"/>
              <a:t> is a high level language. </a:t>
            </a:r>
          </a:p>
          <a:p>
            <a:r>
              <a:rPr lang="en-US" dirty="0" smtClean="0"/>
              <a:t>C </a:t>
            </a:r>
            <a:r>
              <a:rPr lang="en-US" baseline="30000" dirty="0" smtClean="0"/>
              <a:t>++</a:t>
            </a:r>
            <a:r>
              <a:rPr lang="en-US" dirty="0" smtClean="0"/>
              <a:t> is studied directly using programs for better understanding.</a:t>
            </a: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US" b="1" dirty="0" smtClean="0">
                <a:solidFill>
                  <a:srgbClr val="0000FF"/>
                </a:solidFill>
              </a:rPr>
              <a:t>Expressions: Constant and algebraic </a:t>
            </a:r>
            <a:endParaRPr lang="en-US" dirty="0" smtClean="0">
              <a:solidFill>
                <a:srgbClr val="0000FF"/>
              </a:solidFill>
            </a:endParaRPr>
          </a:p>
        </p:txBody>
      </p:sp>
      <p:sp>
        <p:nvSpPr>
          <p:cNvPr id="13315" name="Content Placeholder 2"/>
          <p:cNvSpPr>
            <a:spLocks noGrp="1"/>
          </p:cNvSpPr>
          <p:nvPr>
            <p:ph idx="1"/>
          </p:nvPr>
        </p:nvSpPr>
        <p:spPr>
          <a:xfrm>
            <a:off x="457200" y="1600200"/>
            <a:ext cx="8229600" cy="4953000"/>
          </a:xfrm>
        </p:spPr>
        <p:txBody>
          <a:bodyPr/>
          <a:lstStyle/>
          <a:p>
            <a:pPr algn="just"/>
            <a:r>
              <a:rPr lang="en-US" dirty="0" smtClean="0"/>
              <a:t>An expression that involves only constants is called constant expression.</a:t>
            </a:r>
          </a:p>
          <a:p>
            <a:pPr algn="just"/>
            <a:endParaRPr lang="en-US" dirty="0" smtClean="0"/>
          </a:p>
          <a:p>
            <a:pPr algn="just"/>
            <a:endParaRPr lang="en-US" dirty="0" smtClean="0"/>
          </a:p>
          <a:p>
            <a:pPr algn="just"/>
            <a:endParaRPr lang="en-US" dirty="0" smtClean="0"/>
          </a:p>
          <a:p>
            <a:pPr algn="just"/>
            <a:endParaRPr lang="en-US" dirty="0" smtClean="0"/>
          </a:p>
        </p:txBody>
      </p:sp>
      <p:sp>
        <p:nvSpPr>
          <p:cNvPr id="4" name="Flowchart: Process 3"/>
          <p:cNvSpPr/>
          <p:nvPr/>
        </p:nvSpPr>
        <p:spPr>
          <a:xfrm>
            <a:off x="1447800" y="3200400"/>
            <a:ext cx="5181600" cy="1676400"/>
          </a:xfrm>
          <a:prstGeom prst="flowChartProcess">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4000" dirty="0"/>
              <a:t>5  +  2  = 7</a:t>
            </a:r>
          </a:p>
        </p:txBody>
      </p:sp>
      <p:cxnSp>
        <p:nvCxnSpPr>
          <p:cNvPr id="8" name="Straight Arrow Connector 7"/>
          <p:cNvCxnSpPr/>
          <p:nvPr/>
        </p:nvCxnSpPr>
        <p:spPr>
          <a:xfrm rot="5400000" flipH="1" flipV="1">
            <a:off x="1905000" y="4419600"/>
            <a:ext cx="12192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18" name="TextBox 8"/>
          <p:cNvSpPr txBox="1">
            <a:spLocks noChangeArrowheads="1"/>
          </p:cNvSpPr>
          <p:nvPr/>
        </p:nvSpPr>
        <p:spPr bwMode="auto">
          <a:xfrm>
            <a:off x="1600200" y="5638800"/>
            <a:ext cx="1706563" cy="461963"/>
          </a:xfrm>
          <a:prstGeom prst="rect">
            <a:avLst/>
          </a:prstGeom>
          <a:noFill/>
          <a:ln w="9525">
            <a:noFill/>
            <a:miter lim="800000"/>
            <a:headEnd/>
            <a:tailEnd/>
          </a:ln>
        </p:spPr>
        <p:txBody>
          <a:bodyPr wrap="none">
            <a:spAutoFit/>
          </a:bodyPr>
          <a:lstStyle/>
          <a:p>
            <a:r>
              <a:rPr lang="en-US" sz="2400" b="1"/>
              <a:t>Operands </a:t>
            </a:r>
          </a:p>
        </p:txBody>
      </p:sp>
      <p:cxnSp>
        <p:nvCxnSpPr>
          <p:cNvPr id="11" name="Straight Arrow Connector 10"/>
          <p:cNvCxnSpPr/>
          <p:nvPr/>
        </p:nvCxnSpPr>
        <p:spPr>
          <a:xfrm flipV="1">
            <a:off x="2590800" y="4267200"/>
            <a:ext cx="14478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6200000" flipV="1">
            <a:off x="3429000" y="4495800"/>
            <a:ext cx="16002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21" name="TextBox 15"/>
          <p:cNvSpPr txBox="1">
            <a:spLocks noChangeArrowheads="1"/>
          </p:cNvSpPr>
          <p:nvPr/>
        </p:nvSpPr>
        <p:spPr bwMode="auto">
          <a:xfrm>
            <a:off x="4267200" y="5867400"/>
            <a:ext cx="1433513" cy="461963"/>
          </a:xfrm>
          <a:prstGeom prst="rect">
            <a:avLst/>
          </a:prstGeom>
          <a:noFill/>
          <a:ln w="9525">
            <a:noFill/>
            <a:miter lim="800000"/>
            <a:headEnd/>
            <a:tailEnd/>
          </a:ln>
        </p:spPr>
        <p:txBody>
          <a:bodyPr wrap="none">
            <a:spAutoFit/>
          </a:bodyPr>
          <a:lstStyle/>
          <a:p>
            <a:r>
              <a:rPr lang="en-US" sz="2400" b="1"/>
              <a:t>operator</a:t>
            </a:r>
          </a:p>
        </p:txBody>
      </p:sp>
      <p:cxnSp>
        <p:nvCxnSpPr>
          <p:cNvPr id="20" name="Straight Arrow Connector 19"/>
          <p:cNvCxnSpPr/>
          <p:nvPr/>
        </p:nvCxnSpPr>
        <p:spPr>
          <a:xfrm rot="10800000">
            <a:off x="5029200" y="4038600"/>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323" name="TextBox 20"/>
          <p:cNvSpPr txBox="1">
            <a:spLocks noChangeArrowheads="1"/>
          </p:cNvSpPr>
          <p:nvPr/>
        </p:nvSpPr>
        <p:spPr bwMode="auto">
          <a:xfrm>
            <a:off x="7010400" y="4038600"/>
            <a:ext cx="2024063" cy="369888"/>
          </a:xfrm>
          <a:prstGeom prst="rect">
            <a:avLst/>
          </a:prstGeom>
          <a:noFill/>
          <a:ln w="9525">
            <a:noFill/>
            <a:miter lim="800000"/>
            <a:headEnd/>
            <a:tailEnd/>
          </a:ln>
        </p:spPr>
        <p:txBody>
          <a:bodyPr>
            <a:spAutoFit/>
          </a:bodyPr>
          <a:lstStyle/>
          <a:p>
            <a:pPr algn="ctr"/>
            <a:r>
              <a:rPr lang="en-US" b="1"/>
              <a:t>Value of result</a:t>
            </a:r>
          </a:p>
        </p:txBody>
      </p:sp>
      <p:sp>
        <p:nvSpPr>
          <p:cNvPr id="16" name="Footer Placeholder 15"/>
          <p:cNvSpPr>
            <a:spLocks noGrp="1"/>
          </p:cNvSpPr>
          <p:nvPr>
            <p:ph type="ftr" sz="quarter" idx="11"/>
          </p:nvPr>
        </p:nvSpPr>
        <p:spPr/>
        <p:txBody>
          <a:bodyPr/>
          <a:lstStyle/>
          <a:p>
            <a:r>
              <a:rPr lang="en-US" smtClean="0"/>
              <a:t>Slides by Mrs. Pai for Sem 6 (2016-2017)</a:t>
            </a:r>
            <a:endParaRPr lang="en-US"/>
          </a:p>
        </p:txBody>
      </p:sp>
      <p:sp>
        <p:nvSpPr>
          <p:cNvPr id="17" name="Slide Number Placeholder 16"/>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b="1" u="sng" dirty="0" smtClean="0">
                <a:solidFill>
                  <a:srgbClr val="0000FF"/>
                </a:solidFill>
              </a:rPr>
              <a:t>No exponentiation operator</a:t>
            </a:r>
          </a:p>
        </p:txBody>
      </p:sp>
      <p:sp>
        <p:nvSpPr>
          <p:cNvPr id="24579" name="Content Placeholder 2"/>
          <p:cNvSpPr>
            <a:spLocks noGrp="1"/>
          </p:cNvSpPr>
          <p:nvPr>
            <p:ph idx="1"/>
          </p:nvPr>
        </p:nvSpPr>
        <p:spPr/>
        <p:txBody>
          <a:bodyPr/>
          <a:lstStyle/>
          <a:p>
            <a:r>
              <a:rPr lang="en-US" dirty="0" smtClean="0"/>
              <a:t>Raising a number to power requires use of library function </a:t>
            </a:r>
            <a:r>
              <a:rPr lang="en-US" dirty="0" err="1" smtClean="0">
                <a:solidFill>
                  <a:srgbClr val="FF0000"/>
                </a:solidFill>
              </a:rPr>
              <a:t>pow</a:t>
            </a:r>
            <a:endParaRPr lang="en-US" dirty="0" smtClean="0">
              <a:solidFill>
                <a:srgbClr val="FF0000"/>
              </a:solidFill>
            </a:endParaRPr>
          </a:p>
          <a:p>
            <a:pPr>
              <a:buNone/>
            </a:pPr>
            <a:r>
              <a:rPr lang="en-US" dirty="0" smtClean="0">
                <a:solidFill>
                  <a:srgbClr val="FF0000"/>
                </a:solidFill>
              </a:rPr>
              <a:t>     </a:t>
            </a:r>
            <a:r>
              <a:rPr lang="en-US" dirty="0" smtClean="0"/>
              <a:t>area = </a:t>
            </a:r>
            <a:r>
              <a:rPr lang="en-US" dirty="0" err="1" smtClean="0"/>
              <a:t>pow</a:t>
            </a:r>
            <a:r>
              <a:rPr lang="en-US" dirty="0" smtClean="0"/>
              <a:t>(4,2) ;      //o/p  area= 16</a:t>
            </a:r>
          </a:p>
          <a:p>
            <a:endParaRPr lang="en-US" dirty="0" smtClean="0">
              <a:solidFill>
                <a:srgbClr val="FF0000"/>
              </a:solidFill>
            </a:endParaRPr>
          </a:p>
          <a:p>
            <a:pPr algn="just"/>
            <a:r>
              <a:rPr lang="en-US" dirty="0" smtClean="0">
                <a:solidFill>
                  <a:srgbClr val="FF0000"/>
                </a:solidFill>
              </a:rPr>
              <a:t> </a:t>
            </a:r>
            <a:r>
              <a:rPr lang="en-US" dirty="0" smtClean="0"/>
              <a:t>raises first argument to the power of second argument.</a:t>
            </a:r>
          </a:p>
          <a:p>
            <a:pPr algn="just"/>
            <a:r>
              <a:rPr lang="en-US" dirty="0" smtClean="0">
                <a:solidFill>
                  <a:srgbClr val="FF0066"/>
                </a:solidFill>
              </a:rPr>
              <a:t>Need to include </a:t>
            </a:r>
            <a:r>
              <a:rPr lang="en-US" dirty="0" err="1" smtClean="0">
                <a:solidFill>
                  <a:srgbClr val="FF0066"/>
                </a:solidFill>
              </a:rPr>
              <a:t>math.h</a:t>
            </a:r>
            <a:r>
              <a:rPr lang="en-US" dirty="0" smtClean="0">
                <a:solidFill>
                  <a:srgbClr val="FF0066"/>
                </a:solidFill>
              </a:rPr>
              <a:t> header file</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0066"/>
                </a:solidFill>
              </a:rPr>
              <a:t/>
            </a:r>
            <a:br>
              <a:rPr lang="en-US" u="sng" dirty="0" smtClean="0">
                <a:solidFill>
                  <a:srgbClr val="FF0066"/>
                </a:solidFill>
              </a:rPr>
            </a:br>
            <a:r>
              <a:rPr lang="en-US" u="sng" dirty="0" smtClean="0">
                <a:solidFill>
                  <a:srgbClr val="0000FF"/>
                </a:solidFill>
              </a:rPr>
              <a:t> Assignment statement(operator)</a:t>
            </a:r>
            <a:br>
              <a:rPr lang="en-US" u="sng" dirty="0" smtClean="0">
                <a:solidFill>
                  <a:srgbClr val="0000FF"/>
                </a:solidFill>
              </a:rPr>
            </a:br>
            <a:endParaRPr lang="en-US" u="sng" dirty="0">
              <a:solidFill>
                <a:srgbClr val="0000FF"/>
              </a:solidFill>
            </a:endParaRPr>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         Syntax:  	variable = expression</a:t>
            </a:r>
            <a:endParaRPr lang="en-US" dirty="0" smtClean="0"/>
          </a:p>
          <a:p>
            <a:r>
              <a:rPr lang="en-US" dirty="0" smtClean="0"/>
              <a:t>Assign a value to a variable.</a:t>
            </a:r>
          </a:p>
          <a:p>
            <a:pPr>
              <a:buNone/>
            </a:pPr>
            <a:r>
              <a:rPr lang="en-US" dirty="0" smtClean="0">
                <a:solidFill>
                  <a:srgbClr val="FF0000"/>
                </a:solidFill>
              </a:rPr>
              <a:t>			</a:t>
            </a:r>
          </a:p>
          <a:p>
            <a:pPr algn="just"/>
            <a:r>
              <a:rPr lang="en-US" dirty="0" smtClean="0"/>
              <a:t>Expression may be a single constant or complex combination of variables , operators &amp; constants.</a:t>
            </a:r>
          </a:p>
          <a:p>
            <a:pPr>
              <a:buNone/>
            </a:pPr>
            <a:r>
              <a:rPr lang="en-US" dirty="0" err="1" smtClean="0"/>
              <a:t>e.g</a:t>
            </a:r>
            <a:r>
              <a:rPr lang="en-US" dirty="0" smtClean="0"/>
              <a:t>: x=5;       p=q;   m=n+4;     a= (5+7)* 3/4 ;</a:t>
            </a:r>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Rectangle 7"/>
          <p:cNvSpPr/>
          <p:nvPr/>
        </p:nvSpPr>
        <p:spPr>
          <a:xfrm>
            <a:off x="1066800" y="1676400"/>
            <a:ext cx="58674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u="sng" dirty="0" smtClean="0">
                <a:solidFill>
                  <a:srgbClr val="0000FF"/>
                </a:solidFill>
              </a:rPr>
              <a:t>Compound assignment operators</a:t>
            </a:r>
            <a:endParaRPr lang="en-US" u="sng" dirty="0">
              <a:solidFill>
                <a:srgbClr val="0000FF"/>
              </a:solidFill>
            </a:endParaRPr>
          </a:p>
        </p:txBody>
      </p:sp>
      <p:sp>
        <p:nvSpPr>
          <p:cNvPr id="3" name="Content Placeholder 2"/>
          <p:cNvSpPr>
            <a:spLocks noGrp="1"/>
          </p:cNvSpPr>
          <p:nvPr>
            <p:ph idx="1"/>
          </p:nvPr>
        </p:nvSpPr>
        <p:spPr>
          <a:xfrm>
            <a:off x="457200" y="990600"/>
            <a:ext cx="8229600" cy="5135563"/>
          </a:xfrm>
        </p:spPr>
        <p:txBody>
          <a:bodyPr>
            <a:normAutofit/>
          </a:bodyPr>
          <a:lstStyle/>
          <a:p>
            <a:r>
              <a:rPr lang="en-US" dirty="0" smtClean="0"/>
              <a:t>There are </a:t>
            </a:r>
            <a:r>
              <a:rPr lang="en-US" b="1" dirty="0" smtClean="0">
                <a:solidFill>
                  <a:srgbClr val="FF0066"/>
                </a:solidFill>
              </a:rPr>
              <a:t>Five</a:t>
            </a:r>
            <a:r>
              <a:rPr lang="en-US" dirty="0" smtClean="0">
                <a:solidFill>
                  <a:srgbClr val="FF0066"/>
                </a:solidFill>
              </a:rPr>
              <a:t> </a:t>
            </a:r>
            <a:r>
              <a:rPr lang="en-US" dirty="0" smtClean="0"/>
              <a:t>compound arithmetic assignment operators.</a:t>
            </a:r>
          </a:p>
          <a:p>
            <a:pPr>
              <a:buNone/>
            </a:pPr>
            <a:r>
              <a:rPr lang="en-US" b="1" dirty="0" smtClean="0"/>
              <a:t>         Operator        Example    </a:t>
            </a:r>
            <a:r>
              <a:rPr lang="en-US" sz="2400" b="1" dirty="0" smtClean="0"/>
              <a:t>Meaning/equivalence</a:t>
            </a:r>
            <a:endParaRPr lang="en-US" b="1" dirty="0" smtClean="0"/>
          </a:p>
          <a:p>
            <a:pPr fontAlgn="t">
              <a:buNone/>
            </a:pPr>
            <a:r>
              <a:rPr lang="en-US" dirty="0" smtClean="0"/>
              <a:t>              +=               a +=5;         a = a + 5;</a:t>
            </a:r>
          </a:p>
          <a:p>
            <a:pPr fontAlgn="t">
              <a:buNone/>
            </a:pPr>
            <a:r>
              <a:rPr lang="en-US" dirty="0" smtClean="0"/>
              <a:t>               -=                b -=8;         b = b – 8;</a:t>
            </a:r>
          </a:p>
          <a:p>
            <a:pPr fontAlgn="t">
              <a:buNone/>
            </a:pPr>
            <a:r>
              <a:rPr lang="en-US" dirty="0" smtClean="0"/>
              <a:t>               *=               c *= 7;        c = c * 7;</a:t>
            </a:r>
          </a:p>
          <a:p>
            <a:pPr fontAlgn="t">
              <a:buNone/>
            </a:pPr>
            <a:r>
              <a:rPr lang="en-US" dirty="0" smtClean="0"/>
              <a:t>               /=               d /=10;       d= d /10;</a:t>
            </a:r>
          </a:p>
          <a:p>
            <a:pPr fontAlgn="t">
              <a:buNone/>
            </a:pPr>
            <a:r>
              <a:rPr lang="en-US" dirty="0" smtClean="0"/>
              <a:t>              %=            e %= 100;     e= e % 100;</a:t>
            </a:r>
          </a:p>
          <a:p>
            <a:pPr lvl="1">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grpSp>
        <p:nvGrpSpPr>
          <p:cNvPr id="22" name="Group 21"/>
          <p:cNvGrpSpPr/>
          <p:nvPr/>
        </p:nvGrpSpPr>
        <p:grpSpPr>
          <a:xfrm>
            <a:off x="914400" y="2133600"/>
            <a:ext cx="7391400" cy="3886200"/>
            <a:chOff x="914400" y="2133600"/>
            <a:chExt cx="7391400" cy="3886200"/>
          </a:xfrm>
        </p:grpSpPr>
        <p:cxnSp>
          <p:nvCxnSpPr>
            <p:cNvPr id="7" name="Straight Connector 6"/>
            <p:cNvCxnSpPr/>
            <p:nvPr/>
          </p:nvCxnSpPr>
          <p:spPr>
            <a:xfrm>
              <a:off x="914400" y="2133600"/>
              <a:ext cx="7391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14400" y="2133600"/>
              <a:ext cx="0" cy="381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05800" y="2133600"/>
              <a:ext cx="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14400" y="5943600"/>
              <a:ext cx="7391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914400" y="2743200"/>
              <a:ext cx="7391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971800" y="2133600"/>
              <a:ext cx="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181600" y="2133600"/>
              <a:ext cx="0" cy="388620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4" name="Slide Number Placeholder 13"/>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3399"/>
                </a:solidFill>
              </a:rPr>
              <a:t>Other operators</a:t>
            </a:r>
            <a:endParaRPr lang="en-US" u="sng" dirty="0">
              <a:solidFill>
                <a:srgbClr val="FF3399"/>
              </a:solidFill>
            </a:endParaRPr>
          </a:p>
        </p:txBody>
      </p:sp>
      <p:sp>
        <p:nvSpPr>
          <p:cNvPr id="3" name="Content Placeholder 2"/>
          <p:cNvSpPr>
            <a:spLocks noGrp="1"/>
          </p:cNvSpPr>
          <p:nvPr>
            <p:ph idx="1"/>
          </p:nvPr>
        </p:nvSpPr>
        <p:spPr>
          <a:xfrm>
            <a:off x="457200" y="1447800"/>
            <a:ext cx="8229600" cy="4678363"/>
          </a:xfrm>
        </p:spPr>
        <p:txBody>
          <a:bodyPr>
            <a:normAutofit fontScale="92500" lnSpcReduction="10000"/>
          </a:bodyPr>
          <a:lstStyle/>
          <a:p>
            <a:r>
              <a:rPr lang="en-US" dirty="0" smtClean="0"/>
              <a:t>Ternary….          </a:t>
            </a:r>
            <a:r>
              <a:rPr lang="en-US" dirty="0" smtClean="0">
                <a:solidFill>
                  <a:srgbClr val="FF0000"/>
                </a:solidFill>
              </a:rPr>
              <a:t>?  :</a:t>
            </a:r>
            <a:r>
              <a:rPr lang="en-US" dirty="0" smtClean="0"/>
              <a:t>  (if-then-else type)</a:t>
            </a:r>
          </a:p>
          <a:p>
            <a:r>
              <a:rPr lang="en-US" dirty="0" smtClean="0"/>
              <a:t>Increment/decrement …. </a:t>
            </a:r>
            <a:r>
              <a:rPr lang="en-US" dirty="0" smtClean="0">
                <a:solidFill>
                  <a:srgbClr val="FF0000"/>
                </a:solidFill>
              </a:rPr>
              <a:t>++ /-- </a:t>
            </a:r>
          </a:p>
          <a:p>
            <a:r>
              <a:rPr lang="en-US" dirty="0" smtClean="0"/>
              <a:t>memory allocation &amp; </a:t>
            </a:r>
            <a:r>
              <a:rPr lang="en-US" dirty="0" err="1" smtClean="0"/>
              <a:t>deallocat</a:t>
            </a:r>
            <a:r>
              <a:rPr lang="en-US" dirty="0" smtClean="0"/>
              <a:t> ion         </a:t>
            </a:r>
            <a:r>
              <a:rPr lang="en-US" dirty="0" smtClean="0">
                <a:solidFill>
                  <a:srgbClr val="FF0000"/>
                </a:solidFill>
              </a:rPr>
              <a:t>new </a:t>
            </a:r>
          </a:p>
          <a:p>
            <a:pPr>
              <a:buNone/>
            </a:pPr>
            <a:r>
              <a:rPr lang="en-US" dirty="0" smtClean="0"/>
              <a:t>                                                                        </a:t>
            </a:r>
            <a:r>
              <a:rPr lang="en-US" dirty="0" smtClean="0">
                <a:solidFill>
                  <a:srgbClr val="FF0000"/>
                </a:solidFill>
              </a:rPr>
              <a:t>delete</a:t>
            </a:r>
          </a:p>
          <a:p>
            <a:r>
              <a:rPr lang="en-US" dirty="0" smtClean="0"/>
              <a:t> Scope resolution ….     </a:t>
            </a:r>
            <a:r>
              <a:rPr lang="en-US" dirty="0" smtClean="0">
                <a:solidFill>
                  <a:srgbClr val="FF0000"/>
                </a:solidFill>
              </a:rPr>
              <a:t>::</a:t>
            </a:r>
          </a:p>
          <a:p>
            <a:r>
              <a:rPr lang="en-US" dirty="0" smtClean="0"/>
              <a:t>size of the variable in bytes… </a:t>
            </a:r>
            <a:r>
              <a:rPr lang="en-US" dirty="0" err="1" smtClean="0">
                <a:solidFill>
                  <a:srgbClr val="FF0000"/>
                </a:solidFill>
              </a:rPr>
              <a:t>sizeof</a:t>
            </a:r>
            <a:r>
              <a:rPr lang="en-US" dirty="0" smtClean="0"/>
              <a:t>(variable)</a:t>
            </a:r>
          </a:p>
          <a:p>
            <a:r>
              <a:rPr lang="en-US" dirty="0" smtClean="0"/>
              <a:t>Comma operator……  </a:t>
            </a:r>
            <a:r>
              <a:rPr lang="en-US" dirty="0" smtClean="0">
                <a:solidFill>
                  <a:srgbClr val="FF0000"/>
                </a:solidFill>
              </a:rPr>
              <a:t>,</a:t>
            </a:r>
            <a:r>
              <a:rPr lang="en-US" dirty="0" smtClean="0"/>
              <a:t> (separator in declaration)</a:t>
            </a:r>
          </a:p>
          <a:p>
            <a:pPr>
              <a:buNone/>
            </a:pPr>
            <a:r>
              <a:rPr lang="en-US" dirty="0" smtClean="0"/>
              <a:t>                                           </a:t>
            </a:r>
            <a:r>
              <a:rPr lang="en-US" dirty="0" smtClean="0">
                <a:solidFill>
                  <a:srgbClr val="FF0000"/>
                </a:solidFill>
              </a:rPr>
              <a:t>;</a:t>
            </a:r>
            <a:r>
              <a:rPr lang="en-US" dirty="0" smtClean="0"/>
              <a:t> ( separator in loops)</a:t>
            </a:r>
          </a:p>
          <a:p>
            <a:r>
              <a:rPr lang="en-US" dirty="0" smtClean="0"/>
              <a:t>Type cast …           </a:t>
            </a:r>
            <a:r>
              <a:rPr lang="en-US" i="1" dirty="0" smtClean="0">
                <a:solidFill>
                  <a:srgbClr val="FF0000"/>
                </a:solidFill>
                <a:latin typeface="Adobe Garamond Pro" pitchFamily="18" charset="0"/>
              </a:rPr>
              <a:t>see next slide please</a:t>
            </a:r>
            <a:endParaRPr lang="en-US" i="1" dirty="0">
              <a:solidFill>
                <a:srgbClr val="FF0000"/>
              </a:solidFill>
              <a:latin typeface="Adobe Garamond Pro" pitchFamily="18" charset="0"/>
            </a:endParaRP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7" name="Right Brace 6"/>
          <p:cNvSpPr/>
          <p:nvPr/>
        </p:nvSpPr>
        <p:spPr>
          <a:xfrm>
            <a:off x="6248400" y="2590800"/>
            <a:ext cx="457200" cy="9144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 cast </a:t>
            </a:r>
            <a:r>
              <a:rPr lang="en-US" dirty="0" err="1" smtClean="0"/>
              <a:t>opeartor</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What is type casting?</a:t>
            </a:r>
          </a:p>
          <a:p>
            <a:pPr>
              <a:buNone/>
            </a:pPr>
            <a:r>
              <a:rPr lang="en-US" dirty="0" smtClean="0"/>
              <a:t>   It is a technique to forcefully convert one data type of variable to another data type.</a:t>
            </a:r>
          </a:p>
          <a:p>
            <a:endParaRPr lang="en-US" dirty="0" smtClean="0"/>
          </a:p>
          <a:p>
            <a:r>
              <a:rPr lang="en-US" dirty="0" smtClean="0"/>
              <a:t>Syntax:   ( cast type) variable or expression               			OR</a:t>
            </a:r>
          </a:p>
          <a:p>
            <a:pPr>
              <a:buNone/>
            </a:pPr>
            <a:r>
              <a:rPr lang="en-US" dirty="0" smtClean="0"/>
              <a:t>                     cast type(variable or expression )</a:t>
            </a:r>
          </a:p>
          <a:p>
            <a:pPr>
              <a:buNone/>
            </a:pPr>
            <a:r>
              <a:rPr lang="en-US" dirty="0" err="1" smtClean="0"/>
              <a:t>e.g</a:t>
            </a:r>
            <a:r>
              <a:rPr lang="en-US" dirty="0" smtClean="0"/>
              <a:t>:      </a:t>
            </a:r>
            <a:r>
              <a:rPr lang="en-US" b="1" dirty="0" smtClean="0">
                <a:solidFill>
                  <a:srgbClr val="0000FF"/>
                </a:solidFill>
              </a:rPr>
              <a:t>(float)</a:t>
            </a:r>
            <a:r>
              <a:rPr lang="en-US" i="1" dirty="0" smtClean="0"/>
              <a:t>month</a:t>
            </a:r>
            <a:r>
              <a:rPr lang="en-US" dirty="0" smtClean="0"/>
              <a:t> or    </a:t>
            </a:r>
            <a:r>
              <a:rPr lang="en-US" b="1" dirty="0" smtClean="0">
                <a:solidFill>
                  <a:srgbClr val="0000FF"/>
                </a:solidFill>
              </a:rPr>
              <a:t>float</a:t>
            </a:r>
            <a:r>
              <a:rPr lang="en-US" dirty="0" smtClean="0"/>
              <a:t>(</a:t>
            </a:r>
            <a:r>
              <a:rPr lang="en-US" i="1" dirty="0" smtClean="0"/>
              <a:t>month</a:t>
            </a:r>
            <a:r>
              <a:rPr lang="en-US" dirty="0" smtClean="0"/>
              <a:t>)</a:t>
            </a:r>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#define pi 3.14     </a:t>
            </a:r>
            <a:r>
              <a:rPr lang="en-US" dirty="0" smtClean="0">
                <a:solidFill>
                  <a:srgbClr val="FF0000"/>
                </a:solidFill>
              </a:rPr>
              <a:t>OR</a:t>
            </a:r>
            <a:br>
              <a:rPr lang="en-US" dirty="0" smtClean="0">
                <a:solidFill>
                  <a:srgbClr val="FF0000"/>
                </a:solidFill>
              </a:rPr>
            </a:br>
            <a:r>
              <a:rPr lang="en-US" dirty="0" smtClean="0"/>
              <a:t>const float pi=3.14</a:t>
            </a:r>
          </a:p>
        </p:txBody>
      </p:sp>
      <p:sp>
        <p:nvSpPr>
          <p:cNvPr id="3" name="Content Placeholder 2"/>
          <p:cNvSpPr>
            <a:spLocks noGrp="1"/>
          </p:cNvSpPr>
          <p:nvPr>
            <p:ph idx="1"/>
          </p:nvPr>
        </p:nvSpPr>
        <p:spPr/>
        <p:txBody>
          <a:bodyPr>
            <a:normAutofit fontScale="70000" lnSpcReduction="20000"/>
          </a:bodyPr>
          <a:lstStyle/>
          <a:p>
            <a:pPr>
              <a:buNone/>
            </a:pPr>
            <a:r>
              <a:rPr lang="en-US" dirty="0" smtClean="0">
                <a:latin typeface="Times New Roman" pitchFamily="18" charset="0"/>
                <a:cs typeface="Times New Roman" pitchFamily="18" charset="0"/>
              </a:rPr>
              <a:t>  //to find area of a circle   </a:t>
            </a:r>
          </a:p>
          <a:p>
            <a:pPr>
              <a:buNone/>
            </a:pPr>
            <a:r>
              <a:rPr lang="en-US" dirty="0" smtClean="0">
                <a:latin typeface="Times New Roman" pitchFamily="18" charset="0"/>
                <a:cs typeface="Times New Roman" pitchFamily="18" charset="0"/>
              </a:rPr>
              <a:t>        #define PI 3.14			</a:t>
            </a:r>
          </a:p>
          <a:p>
            <a:pPr>
              <a:buNone/>
            </a:pPr>
            <a:r>
              <a:rPr lang="en-US" dirty="0" smtClean="0">
                <a:latin typeface="Times New Roman" pitchFamily="18" charset="0"/>
                <a:cs typeface="Times New Roman" pitchFamily="18" charset="0"/>
              </a:rPr>
              <a:t>         #include&lt;</a:t>
            </a:r>
            <a:r>
              <a:rPr lang="en-US" dirty="0" err="1" smtClean="0">
                <a:latin typeface="Times New Roman" pitchFamily="18" charset="0"/>
                <a:cs typeface="Times New Roman" pitchFamily="18" charset="0"/>
              </a:rPr>
              <a:t>iomanip.h</a:t>
            </a:r>
            <a:r>
              <a:rPr lang="en-US" dirty="0" smtClean="0">
                <a:latin typeface="Times New Roman" pitchFamily="18" charset="0"/>
                <a:cs typeface="Times New Roman" pitchFamily="18" charset="0"/>
              </a:rPr>
              <a:t>&gt;</a:t>
            </a:r>
          </a:p>
          <a:p>
            <a:pPr>
              <a:buNone/>
            </a:pPr>
            <a:r>
              <a:rPr lang="en-US" dirty="0" smtClean="0">
                <a:latin typeface="Times New Roman" pitchFamily="18" charset="0"/>
                <a:cs typeface="Times New Roman" pitchFamily="18" charset="0"/>
              </a:rPr>
              <a:t>        void main (void)	</a:t>
            </a:r>
          </a:p>
          <a:p>
            <a:pPr>
              <a:buNone/>
            </a:pPr>
            <a:r>
              <a:rPr lang="en-US" dirty="0" smtClean="0">
                <a:latin typeface="Times New Roman" pitchFamily="18" charset="0"/>
                <a:cs typeface="Times New Roman" pitchFamily="18" charset="0"/>
              </a:rPr>
              <a:t>{       float r, area;      // r is radius			</a:t>
            </a:r>
          </a:p>
          <a:p>
            <a:pPr>
              <a:buNone/>
            </a:pPr>
            <a:r>
              <a:rPr lang="en-US" dirty="0" smtClean="0">
                <a:latin typeface="Times New Roman" pitchFamily="18" charset="0"/>
                <a:cs typeface="Times New Roman" pitchFamily="18" charset="0"/>
              </a:rPr>
              <a:t>      cout&lt;&lt;“Problem: To print Area of the circle\n";		</a:t>
            </a:r>
          </a:p>
          <a:p>
            <a:pPr>
              <a:buNone/>
            </a:pPr>
            <a:r>
              <a:rPr lang="en-US" dirty="0" smtClean="0">
                <a:latin typeface="Times New Roman" pitchFamily="18" charset="0"/>
                <a:cs typeface="Times New Roman" pitchFamily="18" charset="0"/>
              </a:rPr>
              <a:t>      cout&lt;&lt;"Enter the radius\n";		</a:t>
            </a: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cin</a:t>
            </a:r>
            <a:r>
              <a:rPr lang="en-US" dirty="0" smtClean="0">
                <a:latin typeface="Times New Roman" pitchFamily="18" charset="0"/>
                <a:cs typeface="Times New Roman" pitchFamily="18" charset="0"/>
              </a:rPr>
              <a:t>&gt;&gt;r;				</a:t>
            </a:r>
          </a:p>
          <a:p>
            <a:pPr>
              <a:buNone/>
            </a:pPr>
            <a:r>
              <a:rPr lang="en-US" dirty="0" smtClean="0">
                <a:latin typeface="Times New Roman" pitchFamily="18" charset="0"/>
                <a:cs typeface="Times New Roman" pitchFamily="18" charset="0"/>
              </a:rPr>
              <a:t>     area= PI * r * r;			</a:t>
            </a:r>
          </a:p>
          <a:p>
            <a:pPr>
              <a:buNone/>
            </a:pPr>
            <a:r>
              <a:rPr lang="en-US" dirty="0" smtClean="0">
                <a:latin typeface="Times New Roman" pitchFamily="18" charset="0"/>
                <a:cs typeface="Times New Roman" pitchFamily="18" charset="0"/>
              </a:rPr>
              <a:t>     cout&lt;&lt;"\n The area of the circle of radius  "&lt;&lt; r&lt;&lt;"  is = " &lt;&lt; </a:t>
            </a:r>
            <a:r>
              <a:rPr lang="en-US" dirty="0" err="1" smtClean="0">
                <a:latin typeface="Times New Roman" pitchFamily="18" charset="0"/>
                <a:cs typeface="Times New Roman" pitchFamily="18" charset="0"/>
              </a:rPr>
              <a:t>setprecision</a:t>
            </a:r>
            <a:r>
              <a:rPr lang="en-US" dirty="0" smtClean="0">
                <a:latin typeface="Times New Roman" pitchFamily="18" charset="0"/>
                <a:cs typeface="Times New Roman" pitchFamily="18" charset="0"/>
              </a:rPr>
              <a:t>(2)&lt;&lt; area; </a:t>
            </a:r>
          </a:p>
          <a:p>
            <a:pPr>
              <a:buNone/>
            </a:pPr>
            <a:r>
              <a:rPr lang="en-US" dirty="0" smtClean="0">
                <a:latin typeface="Times New Roman" pitchFamily="18" charset="0"/>
                <a:cs typeface="Times New Roman" pitchFamily="18" charset="0"/>
              </a:rPr>
              <a:t>     getch( );</a:t>
            </a:r>
          </a:p>
          <a:p>
            <a:pPr>
              <a:buNone/>
            </a:pP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program for?</a:t>
            </a:r>
            <a:endParaRPr lang="en-US" dirty="0"/>
          </a:p>
        </p:txBody>
      </p:sp>
      <p:sp>
        <p:nvSpPr>
          <p:cNvPr id="3" name="Content Placeholder 2"/>
          <p:cNvSpPr>
            <a:spLocks noGrp="1"/>
          </p:cNvSpPr>
          <p:nvPr>
            <p:ph idx="1"/>
          </p:nvPr>
        </p:nvSpPr>
        <p:spPr>
          <a:xfrm>
            <a:off x="304800" y="1219200"/>
            <a:ext cx="8610600" cy="4906963"/>
          </a:xfrm>
        </p:spPr>
        <p:txBody>
          <a:bodyPr>
            <a:normAutofit fontScale="77500" lnSpcReduction="20000"/>
          </a:bodyPr>
          <a:lstStyle/>
          <a:p>
            <a:pPr>
              <a:buNone/>
            </a:pPr>
            <a:r>
              <a:rPr lang="en-US" dirty="0" smtClean="0">
                <a:solidFill>
                  <a:srgbClr val="FF0000"/>
                </a:solidFill>
              </a:rPr>
              <a:t>{ </a:t>
            </a:r>
            <a:r>
              <a:rPr lang="en-US" dirty="0" smtClean="0"/>
              <a:t>  </a:t>
            </a:r>
            <a:r>
              <a:rPr lang="en-US" dirty="0" err="1" smtClean="0"/>
              <a:t>int</a:t>
            </a:r>
            <a:r>
              <a:rPr lang="en-US" dirty="0" smtClean="0"/>
              <a:t> a, b, t;       // t is temporary variable.</a:t>
            </a:r>
          </a:p>
          <a:p>
            <a:pPr>
              <a:buNone/>
            </a:pPr>
            <a:r>
              <a:rPr lang="en-US" dirty="0" smtClean="0"/>
              <a:t>    </a:t>
            </a:r>
          </a:p>
          <a:p>
            <a:pPr>
              <a:buNone/>
            </a:pPr>
            <a:r>
              <a:rPr lang="en-US" dirty="0" smtClean="0"/>
              <a:t>    cout&lt;&lt;” input 2 integers one after another \n”&lt;&lt;endl;</a:t>
            </a:r>
          </a:p>
          <a:p>
            <a:pPr>
              <a:buNone/>
            </a:pPr>
            <a:r>
              <a:rPr lang="en-US" dirty="0" smtClean="0"/>
              <a:t>    </a:t>
            </a:r>
            <a:r>
              <a:rPr lang="en-US" dirty="0" err="1" smtClean="0"/>
              <a:t>cin</a:t>
            </a:r>
            <a:r>
              <a:rPr lang="en-US" dirty="0" smtClean="0"/>
              <a:t>&gt;&gt;a&gt;&gt;b;</a:t>
            </a:r>
          </a:p>
          <a:p>
            <a:pPr>
              <a:buNone/>
            </a:pPr>
            <a:r>
              <a:rPr lang="en-US" dirty="0" smtClean="0"/>
              <a:t>    cout&lt;&lt; “ \n The numbers are a= “&lt;&lt; a&lt;&lt;” and b=  “&lt;&lt; b;</a:t>
            </a:r>
          </a:p>
          <a:p>
            <a:pPr>
              <a:buNone/>
            </a:pPr>
            <a:r>
              <a:rPr lang="en-US" dirty="0" smtClean="0"/>
              <a:t>    cout&lt;&lt; endl;</a:t>
            </a:r>
          </a:p>
          <a:p>
            <a:pPr>
              <a:buNone/>
            </a:pPr>
            <a:r>
              <a:rPr lang="en-US" dirty="0" smtClean="0"/>
              <a:t>   cout&lt;&lt; endl;</a:t>
            </a:r>
          </a:p>
          <a:p>
            <a:pPr>
              <a:buNone/>
            </a:pPr>
            <a:r>
              <a:rPr lang="en-US" dirty="0" smtClean="0"/>
              <a:t>    t  = a;</a:t>
            </a:r>
          </a:p>
          <a:p>
            <a:pPr>
              <a:buNone/>
            </a:pPr>
            <a:r>
              <a:rPr lang="en-US" dirty="0" smtClean="0"/>
              <a:t>    a = b;</a:t>
            </a:r>
          </a:p>
          <a:p>
            <a:pPr>
              <a:buNone/>
            </a:pPr>
            <a:r>
              <a:rPr lang="en-US" dirty="0" smtClean="0"/>
              <a:t>    b = t;</a:t>
            </a:r>
          </a:p>
          <a:p>
            <a:pPr>
              <a:buNone/>
            </a:pPr>
            <a:r>
              <a:rPr lang="en-US" dirty="0" smtClean="0"/>
              <a:t>    cout&lt;&lt;“a= “&lt;&lt; a &lt;&lt; “     “b=  “&lt;&lt;b;</a:t>
            </a:r>
          </a:p>
          <a:p>
            <a:pPr>
              <a:buNone/>
            </a:pPr>
            <a:r>
              <a:rPr lang="en-US" dirty="0" smtClean="0">
                <a:solidFill>
                  <a:srgbClr val="FF0000"/>
                </a:solidFill>
              </a:rPr>
              <a:t>}</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1550987"/>
          </a:xfrm>
        </p:spPr>
        <p:txBody>
          <a:bodyPr>
            <a:normAutofit/>
          </a:bodyPr>
          <a:lstStyle/>
          <a:p>
            <a:pPr eaLnBrk="1" fontAlgn="auto" hangingPunct="1">
              <a:spcAft>
                <a:spcPts val="0"/>
              </a:spcAft>
              <a:defRPr/>
            </a:pPr>
            <a:r>
              <a:rPr lang="en-US" b="1" u="sng" dirty="0">
                <a:solidFill>
                  <a:schemeClr val="tx2">
                    <a:satMod val="200000"/>
                  </a:schemeClr>
                </a:solidFill>
              </a:rPr>
              <a:t>Control – flow statements</a:t>
            </a:r>
            <a:br>
              <a:rPr lang="en-US" b="1" u="sng" dirty="0">
                <a:solidFill>
                  <a:schemeClr val="tx2">
                    <a:satMod val="200000"/>
                  </a:schemeClr>
                </a:solidFill>
              </a:rPr>
            </a:br>
            <a:r>
              <a:rPr lang="en-US" b="1" u="sng" dirty="0">
                <a:solidFill>
                  <a:schemeClr val="tx2">
                    <a:satMod val="200000"/>
                  </a:schemeClr>
                </a:solidFill>
              </a:rPr>
              <a:t>and their need</a:t>
            </a:r>
          </a:p>
        </p:txBody>
      </p:sp>
      <p:sp>
        <p:nvSpPr>
          <p:cNvPr id="22531" name="Rectangle 3"/>
          <p:cNvSpPr>
            <a:spLocks noGrp="1" noChangeArrowheads="1"/>
          </p:cNvSpPr>
          <p:nvPr>
            <p:ph idx="1"/>
          </p:nvPr>
        </p:nvSpPr>
        <p:spPr>
          <a:xfrm>
            <a:off x="457200" y="2209800"/>
            <a:ext cx="8229600" cy="3048000"/>
          </a:xfrm>
        </p:spPr>
        <p:txBody>
          <a:bodyPr>
            <a:normAutofit fontScale="92500" lnSpcReduction="20000"/>
          </a:bodyPr>
          <a:lstStyle/>
          <a:p>
            <a:pPr eaLnBrk="1" hangingPunct="1"/>
            <a:r>
              <a:rPr lang="en-US" dirty="0" smtClean="0"/>
              <a:t> A program is usually not limited to a linear sequence of instructions.</a:t>
            </a:r>
          </a:p>
          <a:p>
            <a:pPr eaLnBrk="1" hangingPunct="1"/>
            <a:r>
              <a:rPr lang="en-US" dirty="0" smtClean="0"/>
              <a:t>It may bifurcate, repeat code or take decisions during its process.</a:t>
            </a:r>
          </a:p>
          <a:p>
            <a:pPr eaLnBrk="1" hangingPunct="1"/>
            <a:r>
              <a:rPr lang="en-US" dirty="0" smtClean="0"/>
              <a:t>So, C</a:t>
            </a:r>
            <a:r>
              <a:rPr lang="en-US" baseline="30000" dirty="0" smtClean="0"/>
              <a:t>++</a:t>
            </a:r>
            <a:r>
              <a:rPr lang="en-US" dirty="0" smtClean="0"/>
              <a:t> provides control structures.</a:t>
            </a:r>
          </a:p>
          <a:p>
            <a:pPr eaLnBrk="1" hangingPunct="1">
              <a:buFont typeface="Wingdings" pitchFamily="2" charset="2"/>
              <a:buNone/>
            </a:pPr>
            <a:endParaRPr lang="en-US" dirty="0" smtClean="0"/>
          </a:p>
          <a:p>
            <a:pPr eaLnBrk="1" hangingPunct="1">
              <a:buFont typeface="Wingdings" pitchFamily="2" charset="2"/>
              <a:buNone/>
            </a:pPr>
            <a:r>
              <a:rPr lang="en-US" dirty="0" smtClean="0"/>
              <a:t>Let us study </a:t>
            </a:r>
            <a:r>
              <a:rPr lang="en-US" b="1" dirty="0" smtClean="0">
                <a:solidFill>
                  <a:schemeClr val="accent6">
                    <a:lumMod val="75000"/>
                  </a:schemeClr>
                </a:solidFill>
              </a:rPr>
              <a:t>STRUCTURED PROGRAMMING</a:t>
            </a:r>
            <a:r>
              <a:rPr lang="en-US" dirty="0" smtClean="0"/>
              <a:t>.</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iterate type="lt">
                                    <p:tmPct val="10000"/>
                                  </p:iterate>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800" fill="hold">
                                          <p:stCondLst>
                                            <p:cond delay="0"/>
                                          </p:stCondLst>
                                        </p:cTn>
                                        <p:tgtEl>
                                          <p:spTgt spid="22530"/>
                                        </p:tgtEl>
                                        <p:attrNameLst>
                                          <p:attrName>ppt_x</p:attrName>
                                        </p:attrNameLst>
                                      </p:cBhvr>
                                      <p:tavLst>
                                        <p:tav tm="0">
                                          <p:val>
                                            <p:strVal val="0-#ppt_w/2"/>
                                          </p:val>
                                        </p:tav>
                                        <p:tav tm="100000">
                                          <p:val>
                                            <p:strVal val="#ppt_x"/>
                                          </p:val>
                                        </p:tav>
                                      </p:tavLst>
                                    </p:anim>
                                    <p:anim calcmode="lin" valueType="num">
                                      <p:cBhvr additive="base">
                                        <p:cTn id="8" dur="800" fill="hold">
                                          <p:stCondLst>
                                            <p:cond delay="0"/>
                                          </p:stCondLst>
                                        </p:cTn>
                                        <p:tgtEl>
                                          <p:spTgt spid="2253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grpId="0" nodeType="clickEffect">
                                  <p:stCondLst>
                                    <p:cond delay="0"/>
                                  </p:stCondLst>
                                  <p:iterate type="lt">
                                    <p:tmPct val="10000"/>
                                  </p:iterate>
                                  <p:childTnLst>
                                    <p:set>
                                      <p:cBhvr>
                                        <p:cTn id="12" dur="1" fill="hold">
                                          <p:stCondLst>
                                            <p:cond delay="0"/>
                                          </p:stCondLst>
                                        </p:cTn>
                                        <p:tgtEl>
                                          <p:spTgt spid="22531">
                                            <p:txEl>
                                              <p:pRg st="0" end="0"/>
                                            </p:txEl>
                                          </p:spTgt>
                                        </p:tgtEl>
                                        <p:attrNameLst>
                                          <p:attrName>style.visibility</p:attrName>
                                        </p:attrNameLst>
                                      </p:cBhvr>
                                      <p:to>
                                        <p:strVal val="visible"/>
                                      </p:to>
                                    </p:set>
                                    <p:animEffect transition="in" filter="fade">
                                      <p:cBhvr>
                                        <p:cTn id="13" dur="1000"/>
                                        <p:tgtEl>
                                          <p:spTgt spid="22531">
                                            <p:txEl>
                                              <p:pRg st="0" end="0"/>
                                            </p:txEl>
                                          </p:spTgt>
                                        </p:tgtEl>
                                      </p:cBhvr>
                                    </p:animEffect>
                                    <p:anim calcmode="lin" valueType="num">
                                      <p:cBhvr>
                                        <p:cTn id="14" dur="1000" fill="hold"/>
                                        <p:tgtEl>
                                          <p:spTgt spid="22531">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22531">
                                            <p:txEl>
                                              <p:pRg st="1" end="1"/>
                                            </p:txEl>
                                          </p:spTgt>
                                        </p:tgtEl>
                                        <p:attrNameLst>
                                          <p:attrName>style.visibility</p:attrName>
                                        </p:attrNameLst>
                                      </p:cBhvr>
                                      <p:to>
                                        <p:strVal val="visible"/>
                                      </p:to>
                                    </p:set>
                                    <p:animEffect transition="in" filter="fade">
                                      <p:cBhvr>
                                        <p:cTn id="20" dur="1000"/>
                                        <p:tgtEl>
                                          <p:spTgt spid="22531">
                                            <p:txEl>
                                              <p:pRg st="1" end="1"/>
                                            </p:txEl>
                                          </p:spTgt>
                                        </p:tgtEl>
                                      </p:cBhvr>
                                    </p:animEffect>
                                    <p:anim calcmode="lin" valueType="num">
                                      <p:cBhvr>
                                        <p:cTn id="21" dur="1000" fill="hold"/>
                                        <p:tgtEl>
                                          <p:spTgt spid="22531">
                                            <p:txEl>
                                              <p:pRg st="1" end="1"/>
                                            </p:txEl>
                                          </p:spTgt>
                                        </p:tgtEl>
                                        <p:attrNameLst>
                                          <p:attrName>ppt_x</p:attrName>
                                        </p:attrNameLst>
                                      </p:cBhvr>
                                      <p:tavLst>
                                        <p:tav tm="0">
                                          <p:val>
                                            <p:strVal val="#ppt_x-.1"/>
                                          </p:val>
                                        </p:tav>
                                        <p:tav tm="100000">
                                          <p:val>
                                            <p:strVal val="#ppt_x"/>
                                          </p:val>
                                        </p:tav>
                                      </p:tavLst>
                                    </p:anim>
                                    <p:anim calcmode="lin" valueType="num">
                                      <p:cBhvr>
                                        <p:cTn id="22" dur="10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22531">
                                            <p:txEl>
                                              <p:pRg st="2" end="2"/>
                                            </p:txEl>
                                          </p:spTgt>
                                        </p:tgtEl>
                                        <p:attrNameLst>
                                          <p:attrName>style.visibility</p:attrName>
                                        </p:attrNameLst>
                                      </p:cBhvr>
                                      <p:to>
                                        <p:strVal val="visible"/>
                                      </p:to>
                                    </p:set>
                                    <p:animEffect transition="in" filter="fade">
                                      <p:cBhvr>
                                        <p:cTn id="27" dur="1000"/>
                                        <p:tgtEl>
                                          <p:spTgt spid="22531">
                                            <p:txEl>
                                              <p:pRg st="2" end="2"/>
                                            </p:txEl>
                                          </p:spTgt>
                                        </p:tgtEl>
                                      </p:cBhvr>
                                    </p:animEffect>
                                    <p:anim calcmode="lin" valueType="num">
                                      <p:cBhvr>
                                        <p:cTn id="28" dur="1000" fill="hold"/>
                                        <p:tgtEl>
                                          <p:spTgt spid="22531">
                                            <p:txEl>
                                              <p:pRg st="2" end="2"/>
                                            </p:txEl>
                                          </p:spTgt>
                                        </p:tgtEl>
                                        <p:attrNameLst>
                                          <p:attrName>ppt_x</p:attrName>
                                        </p:attrNameLst>
                                      </p:cBhvr>
                                      <p:tavLst>
                                        <p:tav tm="0">
                                          <p:val>
                                            <p:strVal val="#ppt_x-.1"/>
                                          </p:val>
                                        </p:tav>
                                        <p:tav tm="100000">
                                          <p:val>
                                            <p:strVal val="#ppt_x"/>
                                          </p:val>
                                        </p:tav>
                                      </p:tavLst>
                                    </p:anim>
                                    <p:anim calcmode="lin" valueType="num">
                                      <p:cBhvr>
                                        <p:cTn id="29" dur="10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0" presetClass="entr" presetSubtype="0" fill="hold" grpId="0" nodeType="clickEffect">
                                  <p:stCondLst>
                                    <p:cond delay="0"/>
                                  </p:stCondLst>
                                  <p:iterate type="lt">
                                    <p:tmPct val="10000"/>
                                  </p:iterate>
                                  <p:childTnLst>
                                    <p:set>
                                      <p:cBhvr>
                                        <p:cTn id="33" dur="1" fill="hold">
                                          <p:stCondLst>
                                            <p:cond delay="0"/>
                                          </p:stCondLst>
                                        </p:cTn>
                                        <p:tgtEl>
                                          <p:spTgt spid="22531">
                                            <p:txEl>
                                              <p:pRg st="4" end="4"/>
                                            </p:txEl>
                                          </p:spTgt>
                                        </p:tgtEl>
                                        <p:attrNameLst>
                                          <p:attrName>style.visibility</p:attrName>
                                        </p:attrNameLst>
                                      </p:cBhvr>
                                      <p:to>
                                        <p:strVal val="visible"/>
                                      </p:to>
                                    </p:set>
                                    <p:animEffect transition="in" filter="fade">
                                      <p:cBhvr>
                                        <p:cTn id="34" dur="1000"/>
                                        <p:tgtEl>
                                          <p:spTgt spid="22531">
                                            <p:txEl>
                                              <p:pRg st="4" end="4"/>
                                            </p:txEl>
                                          </p:spTgt>
                                        </p:tgtEl>
                                      </p:cBhvr>
                                    </p:animEffect>
                                    <p:anim calcmode="lin" valueType="num">
                                      <p:cBhvr>
                                        <p:cTn id="35" dur="1000" fill="hold"/>
                                        <p:tgtEl>
                                          <p:spTgt spid="22531">
                                            <p:txEl>
                                              <p:pRg st="4" end="4"/>
                                            </p:txEl>
                                          </p:spTgt>
                                        </p:tgtEl>
                                        <p:attrNameLst>
                                          <p:attrName>ppt_x</p:attrName>
                                        </p:attrNameLst>
                                      </p:cBhvr>
                                      <p:tavLst>
                                        <p:tav tm="0">
                                          <p:val>
                                            <p:strVal val="#ppt_x-.1"/>
                                          </p:val>
                                        </p:tav>
                                        <p:tav tm="100000">
                                          <p:val>
                                            <p:strVal val="#ppt_x"/>
                                          </p:val>
                                        </p:tav>
                                      </p:tavLst>
                                    </p:anim>
                                    <p:anim calcmode="lin" valueType="num">
                                      <p:cBhvr>
                                        <p:cTn id="36" dur="10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838200" y="685800"/>
            <a:ext cx="7620000" cy="5832366"/>
          </a:xfrm>
          <a:prstGeom prst="rect">
            <a:avLst/>
          </a:prstGeom>
          <a:noFill/>
          <a:ln w="9525">
            <a:noFill/>
            <a:miter lim="800000"/>
            <a:headEnd/>
            <a:tailEnd/>
          </a:ln>
        </p:spPr>
        <p:txBody>
          <a:bodyPr>
            <a:spAutoFit/>
          </a:bodyPr>
          <a:lstStyle/>
          <a:p>
            <a:pPr>
              <a:defRPr/>
            </a:pPr>
            <a:r>
              <a:rPr lang="en-US" sz="2800" dirty="0" smtClean="0">
                <a:latin typeface="Calibri" pitchFamily="34" charset="0"/>
                <a:cs typeface="Times New Roman" pitchFamily="18" charset="0"/>
              </a:rPr>
              <a:t>All program processing can be coded by using only 3 logic structures. </a:t>
            </a:r>
          </a:p>
          <a:p>
            <a:pPr>
              <a:defRPr/>
            </a:pPr>
            <a:endParaRPr lang="en-US" sz="2800" dirty="0" smtClean="0">
              <a:latin typeface="Calibri" pitchFamily="34" charset="0"/>
              <a:cs typeface="Times New Roman" pitchFamily="18" charset="0"/>
            </a:endParaRPr>
          </a:p>
          <a:p>
            <a:pPr>
              <a:defRPr/>
            </a:pPr>
            <a:r>
              <a:rPr lang="en-US" sz="2800" dirty="0" smtClean="0">
                <a:latin typeface="Calibri" pitchFamily="34" charset="0"/>
                <a:cs typeface="Times New Roman" pitchFamily="18" charset="0"/>
              </a:rPr>
              <a:t>         THEY ARE: </a:t>
            </a:r>
            <a:endParaRPr lang="en-US" sz="2800" dirty="0">
              <a:latin typeface="Calibri" pitchFamily="34" charset="0"/>
              <a:cs typeface="Times New Roman" pitchFamily="18" charset="0"/>
            </a:endParaRPr>
          </a:p>
          <a:p>
            <a:pPr>
              <a:defRPr/>
            </a:pPr>
            <a:endParaRPr lang="en-US" sz="500" dirty="0"/>
          </a:p>
          <a:p>
            <a:pPr>
              <a:lnSpc>
                <a:spcPct val="150000"/>
              </a:lnSpc>
              <a:buFontTx/>
              <a:buChar char="•"/>
              <a:defRPr/>
            </a:pPr>
            <a:r>
              <a:rPr lang="en-US" sz="2800" dirty="0">
                <a:solidFill>
                  <a:srgbClr val="0000FF"/>
                </a:solidFill>
                <a:latin typeface="Calibri" pitchFamily="34" charset="0"/>
                <a:cs typeface="Times New Roman" pitchFamily="18" charset="0"/>
              </a:rPr>
              <a:t>Sequence structure(straight line)</a:t>
            </a:r>
            <a:endParaRPr lang="en-US" sz="2800" dirty="0">
              <a:solidFill>
                <a:srgbClr val="0000FF"/>
              </a:solidFill>
            </a:endParaRPr>
          </a:p>
          <a:p>
            <a:pPr>
              <a:lnSpc>
                <a:spcPct val="150000"/>
              </a:lnSpc>
              <a:buFontTx/>
              <a:buChar char="•"/>
              <a:defRPr/>
            </a:pPr>
            <a:r>
              <a:rPr lang="en-US" sz="2800" dirty="0">
                <a:solidFill>
                  <a:schemeClr val="accent6">
                    <a:lumMod val="75000"/>
                  </a:schemeClr>
                </a:solidFill>
                <a:latin typeface="Calibri" pitchFamily="34" charset="0"/>
                <a:cs typeface="Times New Roman" pitchFamily="18" charset="0"/>
              </a:rPr>
              <a:t>Selection structure(branching)</a:t>
            </a:r>
            <a:endParaRPr lang="en-US" sz="2800" dirty="0">
              <a:solidFill>
                <a:schemeClr val="accent6">
                  <a:lumMod val="75000"/>
                </a:schemeClr>
              </a:solidFill>
            </a:endParaRPr>
          </a:p>
          <a:p>
            <a:pPr>
              <a:lnSpc>
                <a:spcPct val="150000"/>
              </a:lnSpc>
              <a:buFontTx/>
              <a:buChar char="•"/>
              <a:defRPr/>
            </a:pPr>
            <a:r>
              <a:rPr lang="en-US" sz="2800" dirty="0">
                <a:solidFill>
                  <a:srgbClr val="FF0066"/>
                </a:solidFill>
                <a:latin typeface="Calibri" pitchFamily="34" charset="0"/>
                <a:cs typeface="Times New Roman" pitchFamily="18" charset="0"/>
              </a:rPr>
              <a:t>Loop structure(iteration or repetition)</a:t>
            </a:r>
          </a:p>
          <a:p>
            <a:pPr>
              <a:defRPr/>
            </a:pPr>
            <a:endParaRPr lang="en-US" sz="1600" dirty="0">
              <a:latin typeface="Calibri" pitchFamily="34" charset="0"/>
              <a:cs typeface="Times New Roman" pitchFamily="18" charset="0"/>
            </a:endParaRPr>
          </a:p>
          <a:p>
            <a:pPr>
              <a:defRPr/>
            </a:pPr>
            <a:r>
              <a:rPr lang="en-US" sz="2800" dirty="0">
                <a:latin typeface="Calibri" pitchFamily="34" charset="0"/>
                <a:cs typeface="Times New Roman" pitchFamily="18" charset="0"/>
              </a:rPr>
              <a:t>These structures are implemented using </a:t>
            </a:r>
            <a:r>
              <a:rPr lang="en-US" sz="2800" b="1" dirty="0">
                <a:solidFill>
                  <a:srgbClr val="0000FF"/>
                </a:solidFill>
                <a:latin typeface="Calibri" pitchFamily="34" charset="0"/>
                <a:cs typeface="Times New Roman" pitchFamily="18" charset="0"/>
              </a:rPr>
              <a:t>one-entry, one -exit concept</a:t>
            </a:r>
            <a:r>
              <a:rPr lang="en-US" sz="2800" dirty="0">
                <a:latin typeface="Calibri" pitchFamily="34" charset="0"/>
                <a:cs typeface="Times New Roman" pitchFamily="18" charset="0"/>
              </a:rPr>
              <a:t>. The approach of using one or more of the above structures is known as </a:t>
            </a:r>
            <a:r>
              <a:rPr lang="en-US" sz="2800" u="sng" dirty="0">
                <a:latin typeface="Calibri" pitchFamily="34" charset="0"/>
                <a:cs typeface="Times New Roman" pitchFamily="18" charset="0"/>
              </a:rPr>
              <a:t>structured </a:t>
            </a:r>
            <a:r>
              <a:rPr lang="en-US" sz="2800" u="sng" dirty="0" smtClean="0">
                <a:latin typeface="Calibri" pitchFamily="34" charset="0"/>
                <a:cs typeface="Times New Roman" pitchFamily="18" charset="0"/>
              </a:rPr>
              <a:t>programming.</a:t>
            </a:r>
            <a:endParaRPr lang="en-US" sz="2800" dirty="0"/>
          </a:p>
        </p:txBody>
      </p:sp>
      <p:sp>
        <p:nvSpPr>
          <p:cNvPr id="6" name="Footer Placeholder 5"/>
          <p:cNvSpPr>
            <a:spLocks noGrp="1"/>
          </p:cNvSpPr>
          <p:nvPr>
            <p:ph type="ftr" sz="quarter" idx="11"/>
          </p:nvPr>
        </p:nvSpPr>
        <p:spPr/>
        <p:txBody>
          <a:bodyPr/>
          <a:lstStyle/>
          <a:p>
            <a:r>
              <a:rPr lang="en-US" smtClean="0"/>
              <a:t>Slides by Mrs. Pai for Sem 6 (2016-2017)</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fontAlgn="auto" hangingPunct="1">
              <a:spcAft>
                <a:spcPts val="0"/>
              </a:spcAft>
              <a:defRPr/>
            </a:pPr>
            <a:r>
              <a:rPr lang="en-US" b="1" u="sng" dirty="0">
                <a:solidFill>
                  <a:srgbClr val="FF3399"/>
                </a:solidFill>
              </a:rPr>
              <a:t>Data types</a:t>
            </a:r>
          </a:p>
        </p:txBody>
      </p:sp>
      <p:sp>
        <p:nvSpPr>
          <p:cNvPr id="29699" name="Rectangle 3"/>
          <p:cNvSpPr>
            <a:spLocks noGrp="1" noChangeArrowheads="1"/>
          </p:cNvSpPr>
          <p:nvPr>
            <p:ph idx="1"/>
          </p:nvPr>
        </p:nvSpPr>
        <p:spPr/>
        <p:txBody>
          <a:bodyPr/>
          <a:lstStyle/>
          <a:p>
            <a:pPr eaLnBrk="1" hangingPunct="1"/>
            <a:r>
              <a:rPr lang="en-US" dirty="0" smtClean="0"/>
              <a:t>integer(</a:t>
            </a:r>
            <a:r>
              <a:rPr lang="en-US" dirty="0" err="1" smtClean="0"/>
              <a:t>int</a:t>
            </a:r>
            <a:r>
              <a:rPr lang="en-US" dirty="0" smtClean="0"/>
              <a:t>)      </a:t>
            </a:r>
          </a:p>
          <a:p>
            <a:pPr eaLnBrk="1" hangingPunct="1"/>
            <a:r>
              <a:rPr lang="en-US" dirty="0" smtClean="0"/>
              <a:t>floating point numbers(float)</a:t>
            </a:r>
          </a:p>
          <a:p>
            <a:pPr eaLnBrk="1" hangingPunct="1"/>
            <a:r>
              <a:rPr lang="en-US" dirty="0" smtClean="0"/>
              <a:t>character(char)   </a:t>
            </a:r>
          </a:p>
          <a:p>
            <a:pPr eaLnBrk="1" hangingPunct="1"/>
            <a:r>
              <a:rPr lang="en-US" dirty="0" smtClean="0"/>
              <a:t>String</a:t>
            </a:r>
          </a:p>
          <a:p>
            <a:pPr eaLnBrk="1" hangingPunct="1"/>
            <a:r>
              <a:rPr lang="en-US" dirty="0" err="1" smtClean="0"/>
              <a:t>bool</a:t>
            </a:r>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fontAlgn="auto" hangingPunct="1">
              <a:spcAft>
                <a:spcPts val="0"/>
              </a:spcAft>
              <a:defRPr/>
            </a:pPr>
            <a:r>
              <a:rPr lang="en-US" u="sng" dirty="0">
                <a:solidFill>
                  <a:schemeClr val="tx2">
                    <a:satMod val="200000"/>
                  </a:schemeClr>
                </a:solidFill>
              </a:rPr>
              <a:t>Control statements &amp; Loops</a:t>
            </a:r>
          </a:p>
        </p:txBody>
      </p:sp>
      <p:sp>
        <p:nvSpPr>
          <p:cNvPr id="23555" name="Rectangle 3"/>
          <p:cNvSpPr>
            <a:spLocks noGrp="1" noChangeArrowheads="1"/>
          </p:cNvSpPr>
          <p:nvPr>
            <p:ph idx="1"/>
          </p:nvPr>
        </p:nvSpPr>
        <p:spPr/>
        <p:txBody>
          <a:bodyPr/>
          <a:lstStyle/>
          <a:p>
            <a:pPr marL="609600" indent="-609600" eaLnBrk="1" hangingPunct="1">
              <a:lnSpc>
                <a:spcPct val="90000"/>
              </a:lnSpc>
            </a:pPr>
            <a:r>
              <a:rPr lang="en-US" sz="2800" b="1" dirty="0" smtClean="0">
                <a:solidFill>
                  <a:srgbClr val="0000FF"/>
                </a:solidFill>
              </a:rPr>
              <a:t> if  </a:t>
            </a:r>
          </a:p>
          <a:p>
            <a:pPr marL="609600" indent="-609600" eaLnBrk="1" hangingPunct="1">
              <a:lnSpc>
                <a:spcPct val="90000"/>
              </a:lnSpc>
            </a:pPr>
            <a:r>
              <a:rPr lang="en-US" sz="2800" b="1" dirty="0" smtClean="0">
                <a:solidFill>
                  <a:srgbClr val="0000FF"/>
                </a:solidFill>
              </a:rPr>
              <a:t> if – else  </a:t>
            </a:r>
          </a:p>
          <a:p>
            <a:pPr marL="609600" indent="-609600" eaLnBrk="1" hangingPunct="1">
              <a:lnSpc>
                <a:spcPct val="90000"/>
              </a:lnSpc>
            </a:pPr>
            <a:r>
              <a:rPr lang="en-US" sz="2800" b="1" dirty="0" smtClean="0">
                <a:solidFill>
                  <a:srgbClr val="0000FF"/>
                </a:solidFill>
              </a:rPr>
              <a:t> if – else  if </a:t>
            </a:r>
          </a:p>
          <a:p>
            <a:pPr marL="609600" indent="-609600" eaLnBrk="1" hangingPunct="1">
              <a:lnSpc>
                <a:spcPct val="90000"/>
              </a:lnSpc>
            </a:pPr>
            <a:r>
              <a:rPr lang="en-US" sz="2800" b="1" dirty="0" smtClean="0">
                <a:solidFill>
                  <a:srgbClr val="0000FF"/>
                </a:solidFill>
              </a:rPr>
              <a:t> for  </a:t>
            </a:r>
          </a:p>
          <a:p>
            <a:pPr marL="609600" indent="-609600" eaLnBrk="1" hangingPunct="1">
              <a:lnSpc>
                <a:spcPct val="90000"/>
              </a:lnSpc>
            </a:pPr>
            <a:r>
              <a:rPr lang="en-US" sz="2800" b="1" dirty="0" smtClean="0">
                <a:solidFill>
                  <a:srgbClr val="0000FF"/>
                </a:solidFill>
              </a:rPr>
              <a:t> while  </a:t>
            </a:r>
          </a:p>
          <a:p>
            <a:pPr marL="609600" indent="-609600" eaLnBrk="1" hangingPunct="1">
              <a:lnSpc>
                <a:spcPct val="90000"/>
              </a:lnSpc>
            </a:pPr>
            <a:r>
              <a:rPr lang="en-US" sz="2800" b="1" dirty="0" smtClean="0">
                <a:solidFill>
                  <a:srgbClr val="0000FF"/>
                </a:solidFill>
              </a:rPr>
              <a:t> do – while  </a:t>
            </a:r>
          </a:p>
          <a:p>
            <a:pPr marL="609600" indent="-609600" eaLnBrk="1" hangingPunct="1">
              <a:lnSpc>
                <a:spcPct val="90000"/>
              </a:lnSpc>
            </a:pPr>
            <a:r>
              <a:rPr lang="en-US" sz="2800" b="1" dirty="0" smtClean="0">
                <a:solidFill>
                  <a:srgbClr val="0000FF"/>
                </a:solidFill>
              </a:rPr>
              <a:t> switch - case</a:t>
            </a:r>
          </a:p>
          <a:p>
            <a:pPr marL="609600" indent="-609600" eaLnBrk="1" hangingPunct="1">
              <a:lnSpc>
                <a:spcPct val="90000"/>
              </a:lnSpc>
            </a:pPr>
            <a:r>
              <a:rPr lang="en-US" sz="2800" b="1" dirty="0" smtClean="0"/>
              <a:t> </a:t>
            </a:r>
            <a:r>
              <a:rPr lang="en-US" sz="2800" b="1" dirty="0" smtClean="0">
                <a:solidFill>
                  <a:srgbClr val="FF0000"/>
                </a:solidFill>
              </a:rPr>
              <a:t>break  </a:t>
            </a:r>
          </a:p>
          <a:p>
            <a:pPr marL="609600" indent="-609600" eaLnBrk="1" hangingPunct="1">
              <a:lnSpc>
                <a:spcPct val="90000"/>
              </a:lnSpc>
            </a:pPr>
            <a:r>
              <a:rPr lang="en-US" sz="2800" b="1" dirty="0" smtClean="0">
                <a:solidFill>
                  <a:srgbClr val="FF0000"/>
                </a:solidFill>
              </a:rPr>
              <a:t> continue</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768" decel="100000"/>
                                        <p:tgtEl>
                                          <p:spTgt spid="23554"/>
                                        </p:tgtEl>
                                      </p:cBhvr>
                                    </p:animEffect>
                                    <p:animScale>
                                      <p:cBhvr>
                                        <p:cTn id="8" dur="768" decel="100000"/>
                                        <p:tgtEl>
                                          <p:spTgt spid="23554"/>
                                        </p:tgtEl>
                                      </p:cBhvr>
                                      <p:from x="10000" y="10000"/>
                                      <p:to x="200000" y="450000"/>
                                    </p:animScale>
                                    <p:animScale>
                                      <p:cBhvr>
                                        <p:cTn id="9" dur="1230" accel="100000" fill="hold">
                                          <p:stCondLst>
                                            <p:cond delay="768"/>
                                          </p:stCondLst>
                                        </p:cTn>
                                        <p:tgtEl>
                                          <p:spTgt spid="23554"/>
                                        </p:tgtEl>
                                      </p:cBhvr>
                                      <p:from x="200000" y="450000"/>
                                      <p:to x="100000" y="100000"/>
                                    </p:animScale>
                                    <p:set>
                                      <p:cBhvr>
                                        <p:cTn id="10" dur="768" fill="hold"/>
                                        <p:tgtEl>
                                          <p:spTgt spid="23554"/>
                                        </p:tgtEl>
                                        <p:attrNameLst>
                                          <p:attrName>ppt_x</p:attrName>
                                        </p:attrNameLst>
                                      </p:cBhvr>
                                      <p:to>
                                        <p:strVal val="(0.5)"/>
                                      </p:to>
                                    </p:set>
                                    <p:anim from="(0.5)" to="(#ppt_x)" calcmode="lin" valueType="num">
                                      <p:cBhvr>
                                        <p:cTn id="11" dur="1230" accel="100000" fill="hold">
                                          <p:stCondLst>
                                            <p:cond delay="768"/>
                                          </p:stCondLst>
                                        </p:cTn>
                                        <p:tgtEl>
                                          <p:spTgt spid="23554"/>
                                        </p:tgtEl>
                                        <p:attrNameLst>
                                          <p:attrName>ppt_x</p:attrName>
                                        </p:attrNameLst>
                                      </p:cBhvr>
                                    </p:anim>
                                    <p:set>
                                      <p:cBhvr>
                                        <p:cTn id="12" dur="768" fill="hold"/>
                                        <p:tgtEl>
                                          <p:spTgt spid="23554"/>
                                        </p:tgtEl>
                                        <p:attrNameLst>
                                          <p:attrName>ppt_y</p:attrName>
                                        </p:attrNameLst>
                                      </p:cBhvr>
                                      <p:to>
                                        <p:strVal val="(#ppt_y+0.4)"/>
                                      </p:to>
                                    </p:set>
                                    <p:anim from="(#ppt_y+0.4)" to="(#ppt_y)" calcmode="lin" valueType="num">
                                      <p:cBhvr>
                                        <p:cTn id="13" dur="1230" accel="100000" fill="hold">
                                          <p:stCondLst>
                                            <p:cond delay="768"/>
                                          </p:stCondLst>
                                        </p:cTn>
                                        <p:tgtEl>
                                          <p:spTgt spid="2355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23555">
                                            <p:txEl>
                                              <p:pRg st="0" end="0"/>
                                            </p:txEl>
                                          </p:spTgt>
                                        </p:tgtEl>
                                        <p:attrNameLst>
                                          <p:attrName>style.visibility</p:attrName>
                                        </p:attrNameLst>
                                      </p:cBhvr>
                                      <p:to>
                                        <p:strVal val="visible"/>
                                      </p:to>
                                    </p:set>
                                    <p:anim calcmode="lin" valueType="num">
                                      <p:cBhvr>
                                        <p:cTn id="18" dur="5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355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355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3555">
                                            <p:txEl>
                                              <p:pRg st="1" end="1"/>
                                            </p:txEl>
                                          </p:spTgt>
                                        </p:tgtEl>
                                        <p:attrNameLst>
                                          <p:attrName>style.visibility</p:attrName>
                                        </p:attrNameLst>
                                      </p:cBhvr>
                                      <p:to>
                                        <p:strVal val="visible"/>
                                      </p:to>
                                    </p:set>
                                    <p:anim calcmode="lin" valueType="num">
                                      <p:cBhvr>
                                        <p:cTn id="25" dur="500" fill="hold"/>
                                        <p:tgtEl>
                                          <p:spTgt spid="2355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355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3555">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23555">
                                            <p:txEl>
                                              <p:pRg st="2" end="2"/>
                                            </p:txEl>
                                          </p:spTgt>
                                        </p:tgtEl>
                                        <p:attrNameLst>
                                          <p:attrName>style.visibility</p:attrName>
                                        </p:attrNameLst>
                                      </p:cBhvr>
                                      <p:to>
                                        <p:strVal val="visible"/>
                                      </p:to>
                                    </p:set>
                                    <p:anim calcmode="lin" valueType="num">
                                      <p:cBhvr>
                                        <p:cTn id="32" dur="500" fill="hold"/>
                                        <p:tgtEl>
                                          <p:spTgt spid="23555">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23555">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23555">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3555">
                                            <p:txEl>
                                              <p:pRg st="3" end="3"/>
                                            </p:txEl>
                                          </p:spTgt>
                                        </p:tgtEl>
                                        <p:attrNameLst>
                                          <p:attrName>style.visibility</p:attrName>
                                        </p:attrNameLst>
                                      </p:cBhvr>
                                      <p:to>
                                        <p:strVal val="visible"/>
                                      </p:to>
                                    </p:set>
                                    <p:anim calcmode="lin" valueType="num">
                                      <p:cBhvr>
                                        <p:cTn id="39" dur="500" fill="hold"/>
                                        <p:tgtEl>
                                          <p:spTgt spid="23555">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3555">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23555">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23555">
                                            <p:txEl>
                                              <p:pRg st="4" end="4"/>
                                            </p:txEl>
                                          </p:spTgt>
                                        </p:tgtEl>
                                        <p:attrNameLst>
                                          <p:attrName>style.visibility</p:attrName>
                                        </p:attrNameLst>
                                      </p:cBhvr>
                                      <p:to>
                                        <p:strVal val="visible"/>
                                      </p:to>
                                    </p:set>
                                    <p:anim calcmode="lin" valueType="num">
                                      <p:cBhvr>
                                        <p:cTn id="46" dur="500" fill="hold"/>
                                        <p:tgtEl>
                                          <p:spTgt spid="23555">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23555">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23555">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23555">
                                            <p:txEl>
                                              <p:pRg st="5" end="5"/>
                                            </p:txEl>
                                          </p:spTgt>
                                        </p:tgtEl>
                                        <p:attrNameLst>
                                          <p:attrName>style.visibility</p:attrName>
                                        </p:attrNameLst>
                                      </p:cBhvr>
                                      <p:to>
                                        <p:strVal val="visible"/>
                                      </p:to>
                                    </p:set>
                                    <p:anim calcmode="lin" valueType="num">
                                      <p:cBhvr>
                                        <p:cTn id="53" dur="500" fill="hold"/>
                                        <p:tgtEl>
                                          <p:spTgt spid="23555">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23555">
                                            <p:txEl>
                                              <p:pRg st="5" end="5"/>
                                            </p:txEl>
                                          </p:spTgt>
                                        </p:tgtEl>
                                        <p:attrNameLst>
                                          <p:attrName>ppt_h</p:attrName>
                                        </p:attrNameLst>
                                      </p:cBhvr>
                                      <p:tavLst>
                                        <p:tav tm="0">
                                          <p:val>
                                            <p:fltVal val="0"/>
                                          </p:val>
                                        </p:tav>
                                        <p:tav tm="100000">
                                          <p:val>
                                            <p:strVal val="#ppt_h"/>
                                          </p:val>
                                        </p:tav>
                                      </p:tavLst>
                                    </p:anim>
                                    <p:animEffect transition="in" filter="fade">
                                      <p:cBhvr>
                                        <p:cTn id="55" dur="500"/>
                                        <p:tgtEl>
                                          <p:spTgt spid="23555">
                                            <p:txEl>
                                              <p:pRg st="5" end="5"/>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23555">
                                            <p:txEl>
                                              <p:pRg st="6" end="6"/>
                                            </p:txEl>
                                          </p:spTgt>
                                        </p:tgtEl>
                                        <p:attrNameLst>
                                          <p:attrName>style.visibility</p:attrName>
                                        </p:attrNameLst>
                                      </p:cBhvr>
                                      <p:to>
                                        <p:strVal val="visible"/>
                                      </p:to>
                                    </p:set>
                                    <p:anim calcmode="lin" valueType="num">
                                      <p:cBhvr>
                                        <p:cTn id="60" dur="500" fill="hold"/>
                                        <p:tgtEl>
                                          <p:spTgt spid="23555">
                                            <p:txEl>
                                              <p:pRg st="6" end="6"/>
                                            </p:txEl>
                                          </p:spTgt>
                                        </p:tgtEl>
                                        <p:attrNameLst>
                                          <p:attrName>ppt_w</p:attrName>
                                        </p:attrNameLst>
                                      </p:cBhvr>
                                      <p:tavLst>
                                        <p:tav tm="0">
                                          <p:val>
                                            <p:fltVal val="0"/>
                                          </p:val>
                                        </p:tav>
                                        <p:tav tm="100000">
                                          <p:val>
                                            <p:strVal val="#ppt_w"/>
                                          </p:val>
                                        </p:tav>
                                      </p:tavLst>
                                    </p:anim>
                                    <p:anim calcmode="lin" valueType="num">
                                      <p:cBhvr>
                                        <p:cTn id="61" dur="500" fill="hold"/>
                                        <p:tgtEl>
                                          <p:spTgt spid="23555">
                                            <p:txEl>
                                              <p:pRg st="6" end="6"/>
                                            </p:txEl>
                                          </p:spTgt>
                                        </p:tgtEl>
                                        <p:attrNameLst>
                                          <p:attrName>ppt_h</p:attrName>
                                        </p:attrNameLst>
                                      </p:cBhvr>
                                      <p:tavLst>
                                        <p:tav tm="0">
                                          <p:val>
                                            <p:fltVal val="0"/>
                                          </p:val>
                                        </p:tav>
                                        <p:tav tm="100000">
                                          <p:val>
                                            <p:strVal val="#ppt_h"/>
                                          </p:val>
                                        </p:tav>
                                      </p:tavLst>
                                    </p:anim>
                                    <p:animEffect transition="in" filter="fade">
                                      <p:cBhvr>
                                        <p:cTn id="62" dur="500"/>
                                        <p:tgtEl>
                                          <p:spTgt spid="23555">
                                            <p:txEl>
                                              <p:pRg st="6" end="6"/>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0" fill="hold" grpId="0" nodeType="clickEffect">
                                  <p:stCondLst>
                                    <p:cond delay="0"/>
                                  </p:stCondLst>
                                  <p:childTnLst>
                                    <p:set>
                                      <p:cBhvr>
                                        <p:cTn id="66" dur="1" fill="hold">
                                          <p:stCondLst>
                                            <p:cond delay="0"/>
                                          </p:stCondLst>
                                        </p:cTn>
                                        <p:tgtEl>
                                          <p:spTgt spid="23555">
                                            <p:txEl>
                                              <p:pRg st="7" end="7"/>
                                            </p:txEl>
                                          </p:spTgt>
                                        </p:tgtEl>
                                        <p:attrNameLst>
                                          <p:attrName>style.visibility</p:attrName>
                                        </p:attrNameLst>
                                      </p:cBhvr>
                                      <p:to>
                                        <p:strVal val="visible"/>
                                      </p:to>
                                    </p:set>
                                    <p:anim calcmode="lin" valueType="num">
                                      <p:cBhvr>
                                        <p:cTn id="67" dur="500" fill="hold"/>
                                        <p:tgtEl>
                                          <p:spTgt spid="23555">
                                            <p:txEl>
                                              <p:pRg st="7" end="7"/>
                                            </p:txEl>
                                          </p:spTgt>
                                        </p:tgtEl>
                                        <p:attrNameLst>
                                          <p:attrName>ppt_w</p:attrName>
                                        </p:attrNameLst>
                                      </p:cBhvr>
                                      <p:tavLst>
                                        <p:tav tm="0">
                                          <p:val>
                                            <p:fltVal val="0"/>
                                          </p:val>
                                        </p:tav>
                                        <p:tav tm="100000">
                                          <p:val>
                                            <p:strVal val="#ppt_w"/>
                                          </p:val>
                                        </p:tav>
                                      </p:tavLst>
                                    </p:anim>
                                    <p:anim calcmode="lin" valueType="num">
                                      <p:cBhvr>
                                        <p:cTn id="68" dur="500" fill="hold"/>
                                        <p:tgtEl>
                                          <p:spTgt spid="23555">
                                            <p:txEl>
                                              <p:pRg st="7" end="7"/>
                                            </p:txEl>
                                          </p:spTgt>
                                        </p:tgtEl>
                                        <p:attrNameLst>
                                          <p:attrName>ppt_h</p:attrName>
                                        </p:attrNameLst>
                                      </p:cBhvr>
                                      <p:tavLst>
                                        <p:tav tm="0">
                                          <p:val>
                                            <p:fltVal val="0"/>
                                          </p:val>
                                        </p:tav>
                                        <p:tav tm="100000">
                                          <p:val>
                                            <p:strVal val="#ppt_h"/>
                                          </p:val>
                                        </p:tav>
                                      </p:tavLst>
                                    </p:anim>
                                    <p:animEffect transition="in" filter="fade">
                                      <p:cBhvr>
                                        <p:cTn id="69" dur="500"/>
                                        <p:tgtEl>
                                          <p:spTgt spid="23555">
                                            <p:txEl>
                                              <p:pRg st="7" end="7"/>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0" fill="hold" grpId="0" nodeType="clickEffect">
                                  <p:stCondLst>
                                    <p:cond delay="0"/>
                                  </p:stCondLst>
                                  <p:childTnLst>
                                    <p:set>
                                      <p:cBhvr>
                                        <p:cTn id="73" dur="1" fill="hold">
                                          <p:stCondLst>
                                            <p:cond delay="0"/>
                                          </p:stCondLst>
                                        </p:cTn>
                                        <p:tgtEl>
                                          <p:spTgt spid="23555">
                                            <p:txEl>
                                              <p:pRg st="8" end="8"/>
                                            </p:txEl>
                                          </p:spTgt>
                                        </p:tgtEl>
                                        <p:attrNameLst>
                                          <p:attrName>style.visibility</p:attrName>
                                        </p:attrNameLst>
                                      </p:cBhvr>
                                      <p:to>
                                        <p:strVal val="visible"/>
                                      </p:to>
                                    </p:set>
                                    <p:anim calcmode="lin" valueType="num">
                                      <p:cBhvr>
                                        <p:cTn id="74" dur="500" fill="hold"/>
                                        <p:tgtEl>
                                          <p:spTgt spid="23555">
                                            <p:txEl>
                                              <p:pRg st="8" end="8"/>
                                            </p:txEl>
                                          </p:spTgt>
                                        </p:tgtEl>
                                        <p:attrNameLst>
                                          <p:attrName>ppt_w</p:attrName>
                                        </p:attrNameLst>
                                      </p:cBhvr>
                                      <p:tavLst>
                                        <p:tav tm="0">
                                          <p:val>
                                            <p:fltVal val="0"/>
                                          </p:val>
                                        </p:tav>
                                        <p:tav tm="100000">
                                          <p:val>
                                            <p:strVal val="#ppt_w"/>
                                          </p:val>
                                        </p:tav>
                                      </p:tavLst>
                                    </p:anim>
                                    <p:anim calcmode="lin" valueType="num">
                                      <p:cBhvr>
                                        <p:cTn id="75" dur="500" fill="hold"/>
                                        <p:tgtEl>
                                          <p:spTgt spid="23555">
                                            <p:txEl>
                                              <p:pRg st="8" end="8"/>
                                            </p:txEl>
                                          </p:spTgt>
                                        </p:tgtEl>
                                        <p:attrNameLst>
                                          <p:attrName>ppt_h</p:attrName>
                                        </p:attrNameLst>
                                      </p:cBhvr>
                                      <p:tavLst>
                                        <p:tav tm="0">
                                          <p:val>
                                            <p:fltVal val="0"/>
                                          </p:val>
                                        </p:tav>
                                        <p:tav tm="100000">
                                          <p:val>
                                            <p:strVal val="#ppt_h"/>
                                          </p:val>
                                        </p:tav>
                                      </p:tavLst>
                                    </p:anim>
                                    <p:animEffect transition="in" filter="fade">
                                      <p:cBhvr>
                                        <p:cTn id="76" dur="500"/>
                                        <p:tgtEl>
                                          <p:spTgt spid="235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200000"/>
                  </a:schemeClr>
                </a:solidFill>
              </a:rPr>
              <a:t>1. </a:t>
            </a:r>
            <a:r>
              <a:rPr lang="en-US" b="1" u="sng">
                <a:solidFill>
                  <a:schemeClr val="tx2">
                    <a:satMod val="200000"/>
                  </a:schemeClr>
                </a:solidFill>
              </a:rPr>
              <a:t>The if statement</a:t>
            </a:r>
            <a:r>
              <a:rPr lang="en-US">
                <a:solidFill>
                  <a:schemeClr val="tx2">
                    <a:satMod val="200000"/>
                  </a:schemeClr>
                </a:solidFill>
              </a:rPr>
              <a:t> </a:t>
            </a:r>
          </a:p>
        </p:txBody>
      </p:sp>
      <p:sp>
        <p:nvSpPr>
          <p:cNvPr id="24579" name="Rectangle 3"/>
          <p:cNvSpPr>
            <a:spLocks noGrp="1" noChangeArrowheads="1"/>
          </p:cNvSpPr>
          <p:nvPr>
            <p:ph idx="1"/>
          </p:nvPr>
        </p:nvSpPr>
        <p:spPr>
          <a:xfrm>
            <a:off x="457200" y="1600200"/>
            <a:ext cx="8229600" cy="4724400"/>
          </a:xfrm>
        </p:spPr>
        <p:txBody>
          <a:bodyPr/>
          <a:lstStyle/>
          <a:p>
            <a:pPr eaLnBrk="1" hangingPunct="1"/>
            <a:r>
              <a:rPr lang="en-US" dirty="0" smtClean="0"/>
              <a:t>This is used to execute an instruction or a block of instructions </a:t>
            </a:r>
            <a:r>
              <a:rPr lang="en-US" b="1" u="sng" dirty="0" smtClean="0"/>
              <a:t>only if</a:t>
            </a:r>
            <a:r>
              <a:rPr lang="en-US" dirty="0" smtClean="0"/>
              <a:t> a certain condition is fulfilled. </a:t>
            </a:r>
          </a:p>
          <a:p>
            <a:pPr eaLnBrk="1" hangingPunct="1">
              <a:buFont typeface="Wingdings" pitchFamily="2" charset="2"/>
              <a:buNone/>
            </a:pPr>
            <a:endParaRPr lang="en-US" dirty="0" smtClean="0"/>
          </a:p>
          <a:p>
            <a:pPr eaLnBrk="1" hangingPunct="1"/>
            <a:r>
              <a:rPr lang="en-US" dirty="0" smtClean="0"/>
              <a:t> </a:t>
            </a:r>
            <a:r>
              <a:rPr lang="en-US" dirty="0" smtClean="0">
                <a:solidFill>
                  <a:srgbClr val="0000FF"/>
                </a:solidFill>
              </a:rPr>
              <a:t>The general format is</a:t>
            </a:r>
          </a:p>
          <a:p>
            <a:pPr eaLnBrk="1" hangingPunct="1">
              <a:buFont typeface="Wingdings" pitchFamily="2" charset="2"/>
              <a:buNone/>
            </a:pPr>
            <a:endParaRPr lang="en-US" dirty="0" smtClean="0">
              <a:solidFill>
                <a:srgbClr val="0000FF"/>
              </a:solidFill>
            </a:endParaRPr>
          </a:p>
          <a:p>
            <a:pPr eaLnBrk="1" hangingPunct="1">
              <a:buFont typeface="Wingdings" pitchFamily="2" charset="2"/>
              <a:buNone/>
            </a:pPr>
            <a:r>
              <a:rPr lang="en-US" dirty="0" smtClean="0">
                <a:solidFill>
                  <a:srgbClr val="0000FF"/>
                </a:solidFill>
              </a:rPr>
              <a:t>        if (condition) </a:t>
            </a:r>
          </a:p>
          <a:p>
            <a:pPr eaLnBrk="1" hangingPunct="1">
              <a:buFont typeface="Wingdings" pitchFamily="2" charset="2"/>
              <a:buNone/>
            </a:pPr>
            <a:r>
              <a:rPr lang="en-US" dirty="0" smtClean="0">
                <a:solidFill>
                  <a:srgbClr val="0000FF"/>
                </a:solidFill>
              </a:rPr>
              <a:t>          statement ;    //action</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1000"/>
                                        <p:tgtEl>
                                          <p:spTgt spid="24578"/>
                                        </p:tgtEl>
                                      </p:cBhvr>
                                    </p:animEffect>
                                    <p:anim calcmode="lin" valueType="num">
                                      <p:cBhvr>
                                        <p:cTn id="8" dur="1000" fill="hold"/>
                                        <p:tgtEl>
                                          <p:spTgt spid="24578"/>
                                        </p:tgtEl>
                                        <p:attrNameLst>
                                          <p:attrName>ppt_x</p:attrName>
                                        </p:attrNameLst>
                                      </p:cBhvr>
                                      <p:tavLst>
                                        <p:tav tm="0">
                                          <p:val>
                                            <p:strVal val="#ppt_x"/>
                                          </p:val>
                                        </p:tav>
                                        <p:tav tm="100000">
                                          <p:val>
                                            <p:strVal val="#ppt_x"/>
                                          </p:val>
                                        </p:tav>
                                      </p:tavLst>
                                    </p:anim>
                                    <p:anim calcmode="lin" valueType="num">
                                      <p:cBhvr>
                                        <p:cTn id="9" dur="898" decel="100000" fill="hold"/>
                                        <p:tgtEl>
                                          <p:spTgt spid="2457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457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4579">
                                            <p:txEl>
                                              <p:pRg st="0" end="0"/>
                                            </p:txEl>
                                          </p:spTgt>
                                        </p:tgtEl>
                                        <p:attrNameLst>
                                          <p:attrName>style.visibility</p:attrName>
                                        </p:attrNameLst>
                                      </p:cBhvr>
                                      <p:to>
                                        <p:strVal val="visible"/>
                                      </p:to>
                                    </p:set>
                                    <p:animEffect transition="in" filter="fade">
                                      <p:cBhvr>
                                        <p:cTn id="15" dur="1000"/>
                                        <p:tgtEl>
                                          <p:spTgt spid="24579">
                                            <p:txEl>
                                              <p:pRg st="0" end="0"/>
                                            </p:txEl>
                                          </p:spTgt>
                                        </p:tgtEl>
                                      </p:cBhvr>
                                    </p:animEffect>
                                    <p:anim calcmode="lin" valueType="num">
                                      <p:cBhvr>
                                        <p:cTn id="16" dur="10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457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45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4579">
                                            <p:txEl>
                                              <p:pRg st="2" end="2"/>
                                            </p:txEl>
                                          </p:spTgt>
                                        </p:tgtEl>
                                        <p:attrNameLst>
                                          <p:attrName>style.visibility</p:attrName>
                                        </p:attrNameLst>
                                      </p:cBhvr>
                                      <p:to>
                                        <p:strVal val="visible"/>
                                      </p:to>
                                    </p:set>
                                    <p:animEffect transition="in" filter="fade">
                                      <p:cBhvr>
                                        <p:cTn id="23" dur="1000"/>
                                        <p:tgtEl>
                                          <p:spTgt spid="24579">
                                            <p:txEl>
                                              <p:pRg st="2" end="2"/>
                                            </p:txEl>
                                          </p:spTgt>
                                        </p:tgtEl>
                                      </p:cBhvr>
                                    </p:animEffect>
                                    <p:anim calcmode="lin" valueType="num">
                                      <p:cBhvr>
                                        <p:cTn id="24" dur="10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457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457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Effect transition="in" filter="fade">
                                      <p:cBhvr>
                                        <p:cTn id="31" dur="1000"/>
                                        <p:tgtEl>
                                          <p:spTgt spid="24579">
                                            <p:txEl>
                                              <p:pRg st="4" end="4"/>
                                            </p:txEl>
                                          </p:spTgt>
                                        </p:tgtEl>
                                      </p:cBhvr>
                                    </p:animEffect>
                                    <p:anim calcmode="lin" valueType="num">
                                      <p:cBhvr>
                                        <p:cTn id="32" dur="10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24579">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2457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4579">
                                            <p:txEl>
                                              <p:pRg st="5" end="5"/>
                                            </p:txEl>
                                          </p:spTgt>
                                        </p:tgtEl>
                                        <p:attrNameLst>
                                          <p:attrName>style.visibility</p:attrName>
                                        </p:attrNameLst>
                                      </p:cBhvr>
                                      <p:to>
                                        <p:strVal val="visible"/>
                                      </p:to>
                                    </p:set>
                                    <p:animEffect transition="in" filter="fade">
                                      <p:cBhvr>
                                        <p:cTn id="39" dur="1000"/>
                                        <p:tgtEl>
                                          <p:spTgt spid="24579">
                                            <p:txEl>
                                              <p:pRg st="5" end="5"/>
                                            </p:txEl>
                                          </p:spTgt>
                                        </p:tgtEl>
                                      </p:cBhvr>
                                    </p:animEffect>
                                    <p:anim calcmode="lin" valueType="num">
                                      <p:cBhvr>
                                        <p:cTn id="40" dur="10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24579">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24579">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u="sng" dirty="0" smtClean="0"/>
              <a:t>Program with  </a:t>
            </a:r>
            <a:r>
              <a:rPr lang="en-US" i="1" u="sng" dirty="0" smtClean="0">
                <a:solidFill>
                  <a:srgbClr val="FF0000"/>
                </a:solidFill>
              </a:rPr>
              <a:t>if</a:t>
            </a:r>
            <a:endParaRPr lang="en-US" i="1" u="sng" dirty="0">
              <a:solidFill>
                <a:srgbClr val="FF0000"/>
              </a:solidFill>
            </a:endParaRPr>
          </a:p>
        </p:txBody>
      </p:sp>
      <p:sp>
        <p:nvSpPr>
          <p:cNvPr id="49155" name="Content Placeholder 2"/>
          <p:cNvSpPr>
            <a:spLocks noGrp="1"/>
          </p:cNvSpPr>
          <p:nvPr>
            <p:ph idx="1"/>
          </p:nvPr>
        </p:nvSpPr>
        <p:spPr>
          <a:xfrm>
            <a:off x="914400" y="1371600"/>
            <a:ext cx="8001000" cy="4984750"/>
          </a:xfrm>
        </p:spPr>
        <p:txBody>
          <a:bodyPr>
            <a:normAutofit fontScale="92500"/>
          </a:bodyPr>
          <a:lstStyle/>
          <a:p>
            <a:pPr>
              <a:buFont typeface="Wingdings" pitchFamily="2" charset="2"/>
              <a:buNone/>
            </a:pPr>
            <a:r>
              <a:rPr lang="en-US" dirty="0" smtClean="0"/>
              <a:t>//to check if a no. is even</a:t>
            </a:r>
          </a:p>
          <a:p>
            <a:pPr>
              <a:buFont typeface="Wingdings" pitchFamily="2" charset="2"/>
              <a:buNone/>
            </a:pPr>
            <a:r>
              <a:rPr lang="en-US" dirty="0" smtClean="0"/>
              <a:t>#include&lt;</a:t>
            </a:r>
            <a:r>
              <a:rPr lang="en-US" dirty="0" err="1" smtClean="0"/>
              <a:t>iostream.h</a:t>
            </a:r>
            <a:r>
              <a:rPr lang="en-US" dirty="0" smtClean="0"/>
              <a:t>&gt;</a:t>
            </a:r>
          </a:p>
          <a:p>
            <a:pPr>
              <a:buFont typeface="Wingdings" pitchFamily="2" charset="2"/>
              <a:buNone/>
            </a:pPr>
            <a:r>
              <a:rPr lang="en-US" dirty="0" smtClean="0"/>
              <a:t>void main()</a:t>
            </a:r>
          </a:p>
          <a:p>
            <a:pPr>
              <a:buFont typeface="Wingdings" pitchFamily="2" charset="2"/>
              <a:buNone/>
            </a:pPr>
            <a:r>
              <a:rPr lang="en-US" dirty="0" smtClean="0"/>
              <a:t>{ </a:t>
            </a:r>
            <a:r>
              <a:rPr lang="en-US" dirty="0" err="1" smtClean="0"/>
              <a:t>int</a:t>
            </a:r>
            <a:r>
              <a:rPr lang="en-US" dirty="0" smtClean="0"/>
              <a:t> n;</a:t>
            </a:r>
          </a:p>
          <a:p>
            <a:pPr>
              <a:buFont typeface="Wingdings" pitchFamily="2" charset="2"/>
              <a:buNone/>
            </a:pPr>
            <a:r>
              <a:rPr lang="en-US" dirty="0" smtClean="0"/>
              <a:t>cout&lt;&lt;“Enter the number to be checked”;</a:t>
            </a:r>
          </a:p>
          <a:p>
            <a:pPr>
              <a:buFont typeface="Wingdings" pitchFamily="2" charset="2"/>
              <a:buNone/>
            </a:pPr>
            <a:r>
              <a:rPr lang="en-US" dirty="0" err="1" smtClean="0"/>
              <a:t>cin</a:t>
            </a:r>
            <a:r>
              <a:rPr lang="en-US" dirty="0" smtClean="0"/>
              <a:t>&gt;&gt;n;</a:t>
            </a:r>
          </a:p>
          <a:p>
            <a:pPr>
              <a:buFont typeface="Wingdings" pitchFamily="2" charset="2"/>
              <a:buNone/>
            </a:pPr>
            <a:r>
              <a:rPr lang="en-US" dirty="0" smtClean="0"/>
              <a:t>if(n %2 = = 0)</a:t>
            </a:r>
          </a:p>
          <a:p>
            <a:pPr>
              <a:buFont typeface="Wingdings" pitchFamily="2" charset="2"/>
              <a:buNone/>
            </a:pPr>
            <a:r>
              <a:rPr lang="en-US" dirty="0" smtClean="0"/>
              <a:t>cout&lt;&lt;“\n The entered number  “&lt;&lt;n&lt;&lt;“ is even”;</a:t>
            </a:r>
          </a:p>
          <a:p>
            <a:pPr>
              <a:buFont typeface="Wingdings" pitchFamily="2" charset="2"/>
              <a:buNone/>
            </a:pPr>
            <a:r>
              <a:rPr lang="en-US" dirty="0" smtClean="0"/>
              <a:t>}</a:t>
            </a:r>
          </a:p>
          <a:p>
            <a:pPr>
              <a:buFont typeface="Wingdings" pitchFamily="2" charset="2"/>
              <a:buNone/>
            </a:pPr>
            <a:endParaRPr lang="en-US" dirty="0" smtClean="0"/>
          </a:p>
          <a:p>
            <a:pPr>
              <a:buFont typeface="Wingdings" pitchFamily="2" charset="2"/>
              <a:buNone/>
            </a:pPr>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00FF"/>
                </a:solidFill>
              </a:rPr>
              <a:t>Execution of a C</a:t>
            </a:r>
            <a:r>
              <a:rPr lang="en-US" u="sng" baseline="30000" dirty="0" smtClean="0">
                <a:solidFill>
                  <a:srgbClr val="0000FF"/>
                </a:solidFill>
              </a:rPr>
              <a:t>++</a:t>
            </a:r>
            <a:r>
              <a:rPr lang="en-US" u="sng" dirty="0" smtClean="0">
                <a:solidFill>
                  <a:srgbClr val="0000FF"/>
                </a:solidFill>
              </a:rPr>
              <a:t> Program</a:t>
            </a:r>
            <a:endParaRPr lang="en-US" u="sng" dirty="0">
              <a:solidFill>
                <a:srgbClr val="0000FF"/>
              </a:solidFill>
            </a:endParaRPr>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r>
              <a:rPr lang="en-US" dirty="0" smtClean="0"/>
              <a:t>Enter the program</a:t>
            </a:r>
          </a:p>
          <a:p>
            <a:r>
              <a:rPr lang="en-US" dirty="0" smtClean="0"/>
              <a:t>Save the program as .</a:t>
            </a:r>
            <a:r>
              <a:rPr lang="en-US" dirty="0" err="1" smtClean="0"/>
              <a:t>cpp</a:t>
            </a:r>
            <a:r>
              <a:rPr lang="en-US" dirty="0" smtClean="0"/>
              <a:t> extension</a:t>
            </a:r>
          </a:p>
          <a:p>
            <a:r>
              <a:rPr lang="en-US" dirty="0" smtClean="0"/>
              <a:t>Manually go through and edit, save again(</a:t>
            </a:r>
            <a:r>
              <a:rPr lang="en-US" b="1" dirty="0" smtClean="0">
                <a:solidFill>
                  <a:srgbClr val="0000FF"/>
                </a:solidFill>
              </a:rPr>
              <a:t>F2</a:t>
            </a:r>
            <a:r>
              <a:rPr lang="en-US" dirty="0" smtClean="0"/>
              <a:t>)</a:t>
            </a:r>
          </a:p>
          <a:p>
            <a:r>
              <a:rPr lang="en-US" dirty="0" smtClean="0"/>
              <a:t>Compile ( either from menu or </a:t>
            </a:r>
            <a:r>
              <a:rPr lang="en-US" b="1" dirty="0" smtClean="0">
                <a:solidFill>
                  <a:srgbClr val="0000FF"/>
                </a:solidFill>
              </a:rPr>
              <a:t>Alt + F9</a:t>
            </a:r>
            <a:r>
              <a:rPr lang="en-US" dirty="0" smtClean="0"/>
              <a:t>)</a:t>
            </a:r>
          </a:p>
          <a:p>
            <a:r>
              <a:rPr lang="en-US" dirty="0" smtClean="0"/>
              <a:t>Errors are shown, understand, edit and save.</a:t>
            </a:r>
          </a:p>
          <a:p>
            <a:r>
              <a:rPr lang="en-US" dirty="0" smtClean="0"/>
              <a:t>Once you debugged, success message is seen.</a:t>
            </a:r>
          </a:p>
          <a:p>
            <a:r>
              <a:rPr lang="en-US" dirty="0" smtClean="0"/>
              <a:t>Execute or run the program ( either from menu or </a:t>
            </a:r>
            <a:r>
              <a:rPr lang="en-US" b="1" dirty="0" smtClean="0">
                <a:solidFill>
                  <a:srgbClr val="0000FF"/>
                </a:solidFill>
              </a:rPr>
              <a:t>Ctrl + F9</a:t>
            </a:r>
            <a:r>
              <a:rPr lang="en-US" dirty="0" smtClean="0"/>
              <a:t>)</a:t>
            </a:r>
          </a:p>
          <a:p>
            <a:r>
              <a:rPr lang="en-US" dirty="0" smtClean="0"/>
              <a:t>View the o/p.</a:t>
            </a:r>
          </a:p>
          <a:p>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7813"/>
            <a:ext cx="8229600" cy="1322387"/>
          </a:xfrm>
        </p:spPr>
        <p:txBody>
          <a:bodyPr/>
          <a:lstStyle/>
          <a:p>
            <a:pPr eaLnBrk="1" fontAlgn="auto" hangingPunct="1">
              <a:spcAft>
                <a:spcPts val="0"/>
              </a:spcAft>
              <a:defRPr/>
            </a:pPr>
            <a:r>
              <a:rPr lang="en-US" sz="3200" dirty="0">
                <a:solidFill>
                  <a:schemeClr val="tx2">
                    <a:satMod val="200000"/>
                  </a:schemeClr>
                </a:solidFill>
              </a:rPr>
              <a:t>Formatting </a:t>
            </a:r>
            <a:r>
              <a:rPr lang="en-US" sz="3200" dirty="0" smtClean="0">
                <a:solidFill>
                  <a:schemeClr val="tx2">
                    <a:satMod val="200000"/>
                  </a:schemeClr>
                </a:solidFill>
              </a:rPr>
              <a:t>output … </a:t>
            </a:r>
            <a:r>
              <a:rPr lang="en-US" sz="3200" dirty="0" smtClean="0">
                <a:solidFill>
                  <a:srgbClr val="FF0066"/>
                </a:solidFill>
              </a:rPr>
              <a:t>this is an art</a:t>
            </a:r>
            <a:r>
              <a:rPr lang="en-US" sz="3200" dirty="0">
                <a:solidFill>
                  <a:schemeClr val="tx2">
                    <a:satMod val="200000"/>
                  </a:schemeClr>
                </a:solidFill>
              </a:rPr>
              <a:t/>
            </a:r>
            <a:br>
              <a:rPr lang="en-US" sz="3200" dirty="0">
                <a:solidFill>
                  <a:schemeClr val="tx2">
                    <a:satMod val="200000"/>
                  </a:schemeClr>
                </a:solidFill>
              </a:rPr>
            </a:br>
            <a:r>
              <a:rPr lang="en-US" sz="3200" dirty="0">
                <a:solidFill>
                  <a:schemeClr val="tx2">
                    <a:satMod val="200000"/>
                  </a:schemeClr>
                </a:solidFill>
              </a:rPr>
              <a:t>---- using----</a:t>
            </a:r>
          </a:p>
        </p:txBody>
      </p:sp>
      <p:sp>
        <p:nvSpPr>
          <p:cNvPr id="47107" name="Rectangle 3"/>
          <p:cNvSpPr>
            <a:spLocks noGrp="1" noChangeArrowheads="1"/>
          </p:cNvSpPr>
          <p:nvPr>
            <p:ph idx="1"/>
          </p:nvPr>
        </p:nvSpPr>
        <p:spPr>
          <a:xfrm>
            <a:off x="457200" y="1447800"/>
            <a:ext cx="8229600" cy="4678363"/>
          </a:xfrm>
        </p:spPr>
        <p:txBody>
          <a:bodyPr>
            <a:normAutofit fontScale="70000" lnSpcReduction="20000"/>
          </a:bodyPr>
          <a:lstStyle/>
          <a:p>
            <a:r>
              <a:rPr lang="en-US" dirty="0" smtClean="0">
                <a:solidFill>
                  <a:srgbClr val="FF3399"/>
                </a:solidFill>
              </a:rPr>
              <a:t>\n                          </a:t>
            </a:r>
            <a:r>
              <a:rPr lang="en-US" dirty="0" smtClean="0">
                <a:solidFill>
                  <a:srgbClr val="FF3399"/>
                </a:solidFill>
                <a:sym typeface="Wingdings" pitchFamily="2" charset="2"/>
              </a:rPr>
              <a:t>printing in new line</a:t>
            </a:r>
            <a:endParaRPr lang="en-US" dirty="0" smtClean="0">
              <a:solidFill>
                <a:srgbClr val="FF3399"/>
              </a:solidFill>
            </a:endParaRPr>
          </a:p>
          <a:p>
            <a:r>
              <a:rPr lang="en-US" dirty="0" smtClean="0">
                <a:solidFill>
                  <a:srgbClr val="0000FF"/>
                </a:solidFill>
              </a:rPr>
              <a:t>endl</a:t>
            </a:r>
            <a:r>
              <a:rPr lang="en-US" dirty="0" smtClean="0">
                <a:solidFill>
                  <a:srgbClr val="0000FF"/>
                </a:solidFill>
                <a:sym typeface="Wingdings" pitchFamily="2" charset="2"/>
              </a:rPr>
              <a:t>                      printing in new line</a:t>
            </a:r>
            <a:endParaRPr lang="en-US" dirty="0" smtClean="0">
              <a:solidFill>
                <a:srgbClr val="0000FF"/>
              </a:solidFill>
            </a:endParaRPr>
          </a:p>
          <a:p>
            <a:r>
              <a:rPr lang="en-US" dirty="0" smtClean="0"/>
              <a:t> </a:t>
            </a:r>
            <a:r>
              <a:rPr lang="en-US" dirty="0" smtClean="0">
                <a:solidFill>
                  <a:srgbClr val="FF3399"/>
                </a:solidFill>
              </a:rPr>
              <a:t>\t</a:t>
            </a:r>
            <a:r>
              <a:rPr lang="en-US" dirty="0" smtClean="0">
                <a:solidFill>
                  <a:srgbClr val="FF3399"/>
                </a:solidFill>
                <a:sym typeface="Wingdings" pitchFamily="2" charset="2"/>
              </a:rPr>
              <a:t>                          printing after one tab space</a:t>
            </a:r>
            <a:endParaRPr lang="en-US" dirty="0" smtClean="0">
              <a:solidFill>
                <a:srgbClr val="FF3399"/>
              </a:solidFill>
            </a:endParaRPr>
          </a:p>
          <a:p>
            <a:r>
              <a:rPr lang="en-US" dirty="0" smtClean="0">
                <a:solidFill>
                  <a:srgbClr val="0000FF"/>
                </a:solidFill>
              </a:rPr>
              <a:t> “    ”                     </a:t>
            </a:r>
            <a:r>
              <a:rPr lang="en-US" dirty="0" smtClean="0">
                <a:solidFill>
                  <a:srgbClr val="0000FF"/>
                </a:solidFill>
                <a:sym typeface="Wingdings" pitchFamily="2" charset="2"/>
              </a:rPr>
              <a:t>printing with space shown</a:t>
            </a:r>
            <a:endParaRPr lang="en-US" dirty="0" smtClean="0">
              <a:solidFill>
                <a:srgbClr val="0000FF"/>
              </a:solidFill>
            </a:endParaRPr>
          </a:p>
          <a:p>
            <a:r>
              <a:rPr lang="en-US" dirty="0" smtClean="0"/>
              <a:t>  </a:t>
            </a:r>
            <a:r>
              <a:rPr lang="en-US" dirty="0" smtClean="0">
                <a:solidFill>
                  <a:srgbClr val="FF3399"/>
                </a:solidFill>
              </a:rPr>
              <a:t>;                           </a:t>
            </a:r>
            <a:r>
              <a:rPr lang="en-US" dirty="0" smtClean="0">
                <a:solidFill>
                  <a:srgbClr val="FF3399"/>
                </a:solidFill>
                <a:sym typeface="Wingdings" pitchFamily="2" charset="2"/>
              </a:rPr>
              <a:t>printing without space</a:t>
            </a:r>
          </a:p>
          <a:p>
            <a:pPr>
              <a:buNone/>
            </a:pPr>
            <a:r>
              <a:rPr lang="en-US" dirty="0" smtClean="0">
                <a:solidFill>
                  <a:srgbClr val="00B0F0"/>
                </a:solidFill>
                <a:sym typeface="Wingdings" pitchFamily="2" charset="2"/>
              </a:rPr>
              <a:t>               </a:t>
            </a:r>
          </a:p>
          <a:p>
            <a:pPr>
              <a:buNone/>
            </a:pPr>
            <a:r>
              <a:rPr lang="en-US" b="1" dirty="0" smtClean="0">
                <a:solidFill>
                  <a:srgbClr val="00B0F0"/>
                </a:solidFill>
                <a:sym typeface="Wingdings" pitchFamily="2" charset="2"/>
              </a:rPr>
              <a:t>                     #include&lt;</a:t>
            </a:r>
            <a:r>
              <a:rPr lang="en-US" b="1" dirty="0" err="1" smtClean="0">
                <a:solidFill>
                  <a:srgbClr val="00B0F0"/>
                </a:solidFill>
                <a:sym typeface="Wingdings" pitchFamily="2" charset="2"/>
              </a:rPr>
              <a:t>iomanip.h</a:t>
            </a:r>
            <a:r>
              <a:rPr lang="en-US" b="1" dirty="0" smtClean="0">
                <a:solidFill>
                  <a:srgbClr val="00B0F0"/>
                </a:solidFill>
                <a:sym typeface="Wingdings" pitchFamily="2" charset="2"/>
              </a:rPr>
              <a:t>&gt;</a:t>
            </a:r>
          </a:p>
          <a:p>
            <a:pPr>
              <a:buNone/>
            </a:pPr>
            <a:endParaRPr lang="en-US" b="1" dirty="0" smtClean="0">
              <a:solidFill>
                <a:srgbClr val="FF3399"/>
              </a:solidFill>
            </a:endParaRPr>
          </a:p>
          <a:p>
            <a:r>
              <a:rPr lang="en-US" dirty="0" err="1" smtClean="0">
                <a:solidFill>
                  <a:srgbClr val="0000FF"/>
                </a:solidFill>
              </a:rPr>
              <a:t>setprecision</a:t>
            </a:r>
            <a:r>
              <a:rPr lang="en-US" dirty="0" smtClean="0">
                <a:solidFill>
                  <a:srgbClr val="0000FF"/>
                </a:solidFill>
              </a:rPr>
              <a:t>(n)   </a:t>
            </a:r>
            <a:r>
              <a:rPr lang="en-US" dirty="0" smtClean="0">
                <a:solidFill>
                  <a:srgbClr val="0000FF"/>
                </a:solidFill>
                <a:sym typeface="Wingdings" pitchFamily="2" charset="2"/>
              </a:rPr>
              <a:t> printing </a:t>
            </a:r>
            <a:r>
              <a:rPr lang="en-US" dirty="0" err="1" smtClean="0">
                <a:solidFill>
                  <a:srgbClr val="0000FF"/>
                </a:solidFill>
                <a:sym typeface="Wingdings" pitchFamily="2" charset="2"/>
              </a:rPr>
              <a:t>upto</a:t>
            </a:r>
            <a:r>
              <a:rPr lang="en-US" dirty="0" smtClean="0">
                <a:solidFill>
                  <a:srgbClr val="0000FF"/>
                </a:solidFill>
                <a:sym typeface="Wingdings" pitchFamily="2" charset="2"/>
              </a:rPr>
              <a:t>  n places after the decimal point      </a:t>
            </a:r>
            <a:r>
              <a:rPr lang="en-US" dirty="0" smtClean="0">
                <a:sym typeface="Wingdings" pitchFamily="2" charset="2"/>
              </a:rPr>
              <a:t>					</a:t>
            </a:r>
            <a:endParaRPr lang="en-US" dirty="0" smtClean="0">
              <a:solidFill>
                <a:srgbClr val="00B0F0"/>
              </a:solidFill>
            </a:endParaRPr>
          </a:p>
          <a:p>
            <a:r>
              <a:rPr lang="en-US" dirty="0" err="1" smtClean="0">
                <a:solidFill>
                  <a:srgbClr val="FF3399"/>
                </a:solidFill>
              </a:rPr>
              <a:t>setbase</a:t>
            </a:r>
            <a:r>
              <a:rPr lang="en-US" dirty="0" smtClean="0">
                <a:solidFill>
                  <a:srgbClr val="FF3399"/>
                </a:solidFill>
              </a:rPr>
              <a:t>( base)   </a:t>
            </a:r>
            <a:r>
              <a:rPr lang="en-US" dirty="0" smtClean="0">
                <a:solidFill>
                  <a:srgbClr val="FF3399"/>
                </a:solidFill>
                <a:sym typeface="Wingdings" pitchFamily="2" charset="2"/>
              </a:rPr>
              <a:t> printing the value in the base shown 10/1</a:t>
            </a:r>
            <a:r>
              <a:rPr lang="en-US" dirty="0" smtClean="0">
                <a:solidFill>
                  <a:srgbClr val="FF3399"/>
                </a:solidFill>
              </a:rPr>
              <a:t>6/2/8</a:t>
            </a:r>
          </a:p>
          <a:p>
            <a:pPr>
              <a:buNone/>
            </a:pPr>
            <a:endParaRPr lang="en-US" dirty="0" smtClean="0">
              <a:solidFill>
                <a:srgbClr val="00B0F0"/>
              </a:solidFill>
            </a:endParaRPr>
          </a:p>
          <a:p>
            <a:r>
              <a:rPr lang="en-US" dirty="0" err="1" smtClean="0">
                <a:solidFill>
                  <a:srgbClr val="0000FF"/>
                </a:solidFill>
              </a:rPr>
              <a:t>setw</a:t>
            </a:r>
            <a:r>
              <a:rPr lang="en-US" dirty="0" smtClean="0">
                <a:solidFill>
                  <a:srgbClr val="0000FF"/>
                </a:solidFill>
              </a:rPr>
              <a:t>(n)               </a:t>
            </a:r>
            <a:r>
              <a:rPr lang="en-US" dirty="0" smtClean="0">
                <a:solidFill>
                  <a:srgbClr val="0000FF"/>
                </a:solidFill>
                <a:sym typeface="Wingdings" pitchFamily="2" charset="2"/>
              </a:rPr>
              <a:t> to keep n character places on the o/p for a </a:t>
            </a:r>
            <a:br>
              <a:rPr lang="en-US" dirty="0" smtClean="0">
                <a:solidFill>
                  <a:srgbClr val="0000FF"/>
                </a:solidFill>
                <a:sym typeface="Wingdings" pitchFamily="2" charset="2"/>
              </a:rPr>
            </a:br>
            <a:r>
              <a:rPr lang="en-US" dirty="0" smtClean="0">
                <a:solidFill>
                  <a:srgbClr val="0000FF"/>
                </a:solidFill>
                <a:sym typeface="Wingdings" pitchFamily="2" charset="2"/>
              </a:rPr>
              <a:t>                                   variable to consume</a:t>
            </a:r>
            <a:endParaRPr lang="en-US" dirty="0" smtClean="0">
              <a:solidFill>
                <a:srgbClr val="0000FF"/>
              </a:solidFill>
            </a:endParaRPr>
          </a:p>
          <a:p>
            <a:pPr eaLnBrk="1" hangingPunct="1"/>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i="1" u="sng" dirty="0" smtClean="0">
                <a:solidFill>
                  <a:srgbClr val="0000FF"/>
                </a:solidFill>
              </a:rPr>
              <a:t>Understanding </a:t>
            </a:r>
            <a:endParaRPr lang="en-US" i="1" u="sng" dirty="0">
              <a:solidFill>
                <a:srgbClr val="0000FF"/>
              </a:solidFill>
            </a:endParaRPr>
          </a:p>
        </p:txBody>
      </p:sp>
      <p:sp>
        <p:nvSpPr>
          <p:cNvPr id="3" name="Content Placeholder 2"/>
          <p:cNvSpPr>
            <a:spLocks noGrp="1"/>
          </p:cNvSpPr>
          <p:nvPr>
            <p:ph idx="1"/>
          </p:nvPr>
        </p:nvSpPr>
        <p:spPr>
          <a:xfrm>
            <a:off x="457200" y="914400"/>
            <a:ext cx="8229600" cy="5181599"/>
          </a:xfrm>
        </p:spPr>
        <p:txBody>
          <a:bodyPr>
            <a:normAutofit fontScale="92500" lnSpcReduction="10000"/>
          </a:bodyPr>
          <a:lstStyle/>
          <a:p>
            <a:r>
              <a:rPr lang="en-US" dirty="0" err="1" smtClean="0">
                <a:solidFill>
                  <a:srgbClr val="0000FF"/>
                </a:solidFill>
              </a:rPr>
              <a:t>setprecision</a:t>
            </a:r>
            <a:r>
              <a:rPr lang="en-US" dirty="0" smtClean="0">
                <a:solidFill>
                  <a:srgbClr val="0000FF"/>
                </a:solidFill>
              </a:rPr>
              <a:t>(n)</a:t>
            </a:r>
          </a:p>
          <a:p>
            <a:pPr indent="120650">
              <a:buNone/>
            </a:pPr>
            <a:r>
              <a:rPr lang="en-US" sz="2000" dirty="0" smtClean="0">
                <a:solidFill>
                  <a:srgbClr val="0000FF"/>
                </a:solidFill>
              </a:rPr>
              <a:t>float  </a:t>
            </a:r>
            <a:r>
              <a:rPr lang="en-US" sz="2000" dirty="0" err="1" smtClean="0">
                <a:solidFill>
                  <a:srgbClr val="0000FF"/>
                </a:solidFill>
              </a:rPr>
              <a:t>a,b,c</a:t>
            </a:r>
            <a:r>
              <a:rPr lang="en-US" sz="2000" dirty="0" smtClean="0">
                <a:solidFill>
                  <a:srgbClr val="0000FF"/>
                </a:solidFill>
              </a:rPr>
              <a:t>;</a:t>
            </a:r>
          </a:p>
          <a:p>
            <a:pPr indent="120650">
              <a:buNone/>
            </a:pPr>
            <a:r>
              <a:rPr lang="en-US" sz="2000" dirty="0" smtClean="0">
                <a:solidFill>
                  <a:srgbClr val="0000FF"/>
                </a:solidFill>
              </a:rPr>
              <a:t>a=5,b=3; c=a/b;</a:t>
            </a:r>
          </a:p>
          <a:p>
            <a:pPr indent="120650">
              <a:buNone/>
            </a:pPr>
            <a:r>
              <a:rPr lang="en-US" sz="2000" dirty="0" smtClean="0">
                <a:solidFill>
                  <a:srgbClr val="0000FF"/>
                </a:solidFill>
              </a:rPr>
              <a:t>cout&lt;&lt;</a:t>
            </a:r>
            <a:r>
              <a:rPr lang="en-US" sz="2000" dirty="0" err="1" smtClean="0">
                <a:solidFill>
                  <a:srgbClr val="0000FF"/>
                </a:solidFill>
              </a:rPr>
              <a:t>setprecision</a:t>
            </a:r>
            <a:r>
              <a:rPr lang="en-US" sz="2000" dirty="0" smtClean="0">
                <a:solidFill>
                  <a:srgbClr val="0000FF"/>
                </a:solidFill>
              </a:rPr>
              <a:t>(1)&lt;&lt;c;            1.7</a:t>
            </a:r>
          </a:p>
          <a:p>
            <a:pPr indent="120650">
              <a:buNone/>
            </a:pPr>
            <a:r>
              <a:rPr lang="en-US" sz="2000" dirty="0" smtClean="0">
                <a:solidFill>
                  <a:srgbClr val="0000FF"/>
                </a:solidFill>
              </a:rPr>
              <a:t>cout&lt;&lt;</a:t>
            </a:r>
            <a:r>
              <a:rPr lang="en-US" sz="2000" dirty="0" err="1" smtClean="0">
                <a:solidFill>
                  <a:srgbClr val="0000FF"/>
                </a:solidFill>
              </a:rPr>
              <a:t>setprecision</a:t>
            </a:r>
            <a:r>
              <a:rPr lang="en-US" sz="2000" dirty="0" smtClean="0">
                <a:solidFill>
                  <a:srgbClr val="0000FF"/>
                </a:solidFill>
              </a:rPr>
              <a:t>(2)&lt;&lt;c;            1.67</a:t>
            </a:r>
          </a:p>
          <a:p>
            <a:pPr indent="120650">
              <a:buNone/>
            </a:pPr>
            <a:r>
              <a:rPr lang="en-US" sz="2000" dirty="0" smtClean="0">
                <a:solidFill>
                  <a:srgbClr val="0000FF"/>
                </a:solidFill>
              </a:rPr>
              <a:t>cout&lt;&lt;</a:t>
            </a:r>
            <a:r>
              <a:rPr lang="en-US" sz="2000" dirty="0" err="1" smtClean="0">
                <a:solidFill>
                  <a:srgbClr val="0000FF"/>
                </a:solidFill>
              </a:rPr>
              <a:t>setprecision</a:t>
            </a:r>
            <a:r>
              <a:rPr lang="en-US" sz="2000" dirty="0" smtClean="0">
                <a:solidFill>
                  <a:srgbClr val="0000FF"/>
                </a:solidFill>
              </a:rPr>
              <a:t>(3)&lt;&lt;c;            1.667</a:t>
            </a:r>
          </a:p>
          <a:p>
            <a:r>
              <a:rPr lang="en-US" dirty="0" err="1" smtClean="0">
                <a:solidFill>
                  <a:srgbClr val="FF3399"/>
                </a:solidFill>
              </a:rPr>
              <a:t>setbase</a:t>
            </a:r>
            <a:r>
              <a:rPr lang="en-US" dirty="0" smtClean="0">
                <a:solidFill>
                  <a:srgbClr val="FF3399"/>
                </a:solidFill>
              </a:rPr>
              <a:t>( base)</a:t>
            </a:r>
          </a:p>
          <a:p>
            <a:pPr indent="288925">
              <a:buNone/>
            </a:pPr>
            <a:r>
              <a:rPr lang="en-US" sz="2000" dirty="0" err="1" smtClean="0">
                <a:solidFill>
                  <a:srgbClr val="FF3399"/>
                </a:solidFill>
              </a:rPr>
              <a:t>int</a:t>
            </a:r>
            <a:r>
              <a:rPr lang="en-US" sz="2000" dirty="0" smtClean="0">
                <a:solidFill>
                  <a:srgbClr val="FF3399"/>
                </a:solidFill>
              </a:rPr>
              <a:t> value = 10;</a:t>
            </a:r>
          </a:p>
          <a:p>
            <a:pPr indent="288925">
              <a:buNone/>
            </a:pPr>
            <a:r>
              <a:rPr lang="en-US" sz="2000" dirty="0" smtClean="0">
                <a:solidFill>
                  <a:srgbClr val="FF3399"/>
                </a:solidFill>
              </a:rPr>
              <a:t>cout&lt;&lt; “value in decimal=”&lt;&lt;</a:t>
            </a:r>
            <a:r>
              <a:rPr lang="en-US" sz="2000" dirty="0" err="1" smtClean="0">
                <a:solidFill>
                  <a:srgbClr val="FF3399"/>
                </a:solidFill>
              </a:rPr>
              <a:t>setbase</a:t>
            </a:r>
            <a:r>
              <a:rPr lang="en-US" sz="2000" dirty="0" smtClean="0">
                <a:solidFill>
                  <a:srgbClr val="FF3399"/>
                </a:solidFill>
              </a:rPr>
              <a:t>(10)&lt;&lt;value;              10</a:t>
            </a:r>
          </a:p>
          <a:p>
            <a:pPr indent="288925">
              <a:buNone/>
            </a:pPr>
            <a:r>
              <a:rPr lang="en-US" sz="2000" dirty="0" smtClean="0">
                <a:solidFill>
                  <a:srgbClr val="FF3399"/>
                </a:solidFill>
              </a:rPr>
              <a:t>cout&lt;&lt; “value in hex=”&lt;&lt;</a:t>
            </a:r>
            <a:r>
              <a:rPr lang="en-US" sz="2000" dirty="0" err="1" smtClean="0">
                <a:solidFill>
                  <a:srgbClr val="FF3399"/>
                </a:solidFill>
              </a:rPr>
              <a:t>setbase</a:t>
            </a:r>
            <a:r>
              <a:rPr lang="en-US" sz="2000" dirty="0" smtClean="0">
                <a:solidFill>
                  <a:srgbClr val="FF3399"/>
                </a:solidFill>
              </a:rPr>
              <a:t>(16)&lt;&lt;value;                       a</a:t>
            </a:r>
          </a:p>
          <a:p>
            <a:pPr indent="288925">
              <a:buNone/>
            </a:pPr>
            <a:r>
              <a:rPr lang="en-US" sz="2000" dirty="0" smtClean="0">
                <a:solidFill>
                  <a:srgbClr val="FF3399"/>
                </a:solidFill>
              </a:rPr>
              <a:t>cout&lt;&lt; “value in octal=”&lt;&lt;</a:t>
            </a:r>
            <a:r>
              <a:rPr lang="en-US" sz="2000" dirty="0" err="1" smtClean="0">
                <a:solidFill>
                  <a:srgbClr val="FF3399"/>
                </a:solidFill>
              </a:rPr>
              <a:t>setbase</a:t>
            </a:r>
            <a:r>
              <a:rPr lang="en-US" sz="2000" dirty="0" smtClean="0">
                <a:solidFill>
                  <a:srgbClr val="FF3399"/>
                </a:solidFill>
              </a:rPr>
              <a:t>(8)&lt;&lt;value;                      12</a:t>
            </a:r>
          </a:p>
          <a:p>
            <a:r>
              <a:rPr lang="en-US" dirty="0" err="1" smtClean="0">
                <a:solidFill>
                  <a:srgbClr val="0000FF"/>
                </a:solidFill>
              </a:rPr>
              <a:t>setw</a:t>
            </a:r>
            <a:r>
              <a:rPr lang="en-US" dirty="0" smtClean="0">
                <a:solidFill>
                  <a:srgbClr val="0000FF"/>
                </a:solidFill>
              </a:rPr>
              <a:t>(n)</a:t>
            </a:r>
          </a:p>
          <a:p>
            <a:pPr indent="176213">
              <a:buNone/>
            </a:pPr>
            <a:r>
              <a:rPr lang="en-US" sz="2100" dirty="0" err="1" smtClean="0">
                <a:solidFill>
                  <a:srgbClr val="0000FF"/>
                </a:solidFill>
              </a:rPr>
              <a:t>int</a:t>
            </a:r>
            <a:r>
              <a:rPr lang="en-US" sz="2100" dirty="0" smtClean="0">
                <a:solidFill>
                  <a:srgbClr val="0000FF"/>
                </a:solidFill>
              </a:rPr>
              <a:t>  x=100,y=500;</a:t>
            </a:r>
          </a:p>
          <a:p>
            <a:pPr indent="176213">
              <a:buNone/>
            </a:pPr>
            <a:r>
              <a:rPr lang="en-US" sz="2100" dirty="0" smtClean="0">
                <a:solidFill>
                  <a:srgbClr val="0000FF"/>
                </a:solidFill>
              </a:rPr>
              <a:t>cout &lt;&lt; </a:t>
            </a:r>
            <a:r>
              <a:rPr lang="en-US" sz="2100" dirty="0" err="1" smtClean="0">
                <a:solidFill>
                  <a:srgbClr val="0000FF"/>
                </a:solidFill>
              </a:rPr>
              <a:t>setw</a:t>
            </a:r>
            <a:r>
              <a:rPr lang="en-US" sz="2100" dirty="0" smtClean="0">
                <a:solidFill>
                  <a:srgbClr val="0000FF"/>
                </a:solidFill>
              </a:rPr>
              <a:t>(5) &lt;&lt; x &lt;&lt; </a:t>
            </a:r>
            <a:r>
              <a:rPr lang="en-US" sz="2100" dirty="0" err="1" smtClean="0">
                <a:solidFill>
                  <a:srgbClr val="0000FF"/>
                </a:solidFill>
              </a:rPr>
              <a:t>setw</a:t>
            </a:r>
            <a:r>
              <a:rPr lang="en-US" sz="2100" dirty="0" smtClean="0">
                <a:solidFill>
                  <a:srgbClr val="0000FF"/>
                </a:solidFill>
              </a:rPr>
              <a:t>(5)  &lt;&lt; y;                 </a:t>
            </a:r>
          </a:p>
          <a:p>
            <a:pPr>
              <a:buNone/>
            </a:pPr>
            <a:endParaRPr lang="en-US" dirty="0" smtClean="0">
              <a:solidFill>
                <a:srgbClr val="FF3399"/>
              </a:solidFill>
            </a:endParaRP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graphicFrame>
        <p:nvGraphicFramePr>
          <p:cNvPr id="7" name="Table 6"/>
          <p:cNvGraphicFramePr>
            <a:graphicFrameLocks noGrp="1"/>
          </p:cNvGraphicFramePr>
          <p:nvPr/>
        </p:nvGraphicFramePr>
        <p:xfrm>
          <a:off x="4953000" y="5410200"/>
          <a:ext cx="2581910" cy="192786"/>
        </p:xfrm>
        <a:graphic>
          <a:graphicData uri="http://schemas.openxmlformats.org/drawingml/2006/table">
            <a:tbl>
              <a:tblPr/>
              <a:tblGrid>
                <a:gridCol w="257810"/>
                <a:gridCol w="257810"/>
                <a:gridCol w="257810"/>
                <a:gridCol w="257810"/>
                <a:gridCol w="258445"/>
                <a:gridCol w="258445"/>
                <a:gridCol w="258445"/>
                <a:gridCol w="258445"/>
                <a:gridCol w="258445"/>
                <a:gridCol w="258445"/>
              </a:tblGrid>
              <a:tr h="167640">
                <a:tc>
                  <a:txBody>
                    <a:bodyPr/>
                    <a:lstStyle/>
                    <a:p>
                      <a:pPr marL="0" marR="0" algn="l">
                        <a:lnSpc>
                          <a:spcPct val="115000"/>
                        </a:lnSpc>
                        <a:spcBef>
                          <a:spcPts val="0"/>
                        </a:spcBef>
                        <a:spcAft>
                          <a:spcPts val="0"/>
                        </a:spcAft>
                      </a:pPr>
                      <a:endParaRPr lang="en-US" sz="1100" dirty="0">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b="1" dirty="0">
                          <a:solidFill>
                            <a:srgbClr val="0000FF"/>
                          </a:solidFill>
                          <a:latin typeface="Calibri"/>
                          <a:ea typeface="Calibri"/>
                          <a:cs typeface="Mangal"/>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b="1" dirty="0">
                          <a:solidFill>
                            <a:srgbClr val="0000FF"/>
                          </a:solidFill>
                          <a:latin typeface="Calibri"/>
                          <a:ea typeface="Calibri"/>
                          <a:cs typeface="Mangal"/>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b="1" dirty="0">
                          <a:solidFill>
                            <a:srgbClr val="0000FF"/>
                          </a:solidFill>
                          <a:latin typeface="Calibri"/>
                          <a:ea typeface="Calibri"/>
                          <a:cs typeface="Mangal"/>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b="1" dirty="0">
                        <a:solidFill>
                          <a:srgbClr val="0000FF"/>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endParaRPr lang="en-US" sz="1100" b="1" dirty="0">
                        <a:solidFill>
                          <a:srgbClr val="0000FF"/>
                        </a:solidFill>
                        <a:latin typeface="Calibri"/>
                        <a:ea typeface="Calibri"/>
                        <a:cs typeface="Mang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b="1" dirty="0">
                          <a:solidFill>
                            <a:srgbClr val="0000FF"/>
                          </a:solidFill>
                          <a:latin typeface="Calibri"/>
                          <a:ea typeface="Calibri"/>
                          <a:cs typeface="Mangal"/>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b="1" dirty="0">
                          <a:solidFill>
                            <a:srgbClr val="0000FF"/>
                          </a:solidFill>
                          <a:latin typeface="Calibri"/>
                          <a:ea typeface="Calibri"/>
                          <a:cs typeface="Mangal"/>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100" b="1" dirty="0">
                          <a:solidFill>
                            <a:srgbClr val="0000FF"/>
                          </a:solidFill>
                          <a:latin typeface="Calibri"/>
                          <a:ea typeface="Calibri"/>
                          <a:cs typeface="Mangal"/>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Slide Number Placeholder 7"/>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200000"/>
                  </a:schemeClr>
                </a:solidFill>
              </a:rPr>
              <a:t>2. </a:t>
            </a:r>
            <a:r>
              <a:rPr lang="en-US" b="1" u="sng">
                <a:solidFill>
                  <a:schemeClr val="tx2">
                    <a:satMod val="200000"/>
                  </a:schemeClr>
                </a:solidFill>
              </a:rPr>
              <a:t>The if – else statement</a:t>
            </a:r>
            <a:endParaRPr lang="en-US" b="1">
              <a:solidFill>
                <a:schemeClr val="tx2">
                  <a:satMod val="200000"/>
                </a:schemeClr>
              </a:solidFill>
            </a:endParaRPr>
          </a:p>
        </p:txBody>
      </p:sp>
      <p:sp>
        <p:nvSpPr>
          <p:cNvPr id="35843" name="Rectangle 3"/>
          <p:cNvSpPr>
            <a:spLocks noGrp="1" noChangeArrowheads="1"/>
          </p:cNvSpPr>
          <p:nvPr>
            <p:ph idx="1"/>
          </p:nvPr>
        </p:nvSpPr>
        <p:spPr/>
        <p:txBody>
          <a:bodyPr/>
          <a:lstStyle/>
          <a:p>
            <a:pPr eaLnBrk="1" hangingPunct="1">
              <a:lnSpc>
                <a:spcPct val="80000"/>
              </a:lnSpc>
            </a:pPr>
            <a:r>
              <a:rPr lang="en-US" sz="2800" dirty="0" smtClean="0">
                <a:solidFill>
                  <a:srgbClr val="0000FF"/>
                </a:solidFill>
              </a:rPr>
              <a:t>The general format is</a:t>
            </a:r>
          </a:p>
          <a:p>
            <a:pPr eaLnBrk="1" hangingPunct="1">
              <a:lnSpc>
                <a:spcPct val="80000"/>
              </a:lnSpc>
              <a:buFont typeface="Wingdings" pitchFamily="2" charset="2"/>
              <a:buNone/>
            </a:pPr>
            <a:endParaRPr lang="en-US" sz="2800" dirty="0" smtClean="0">
              <a:solidFill>
                <a:srgbClr val="0000FF"/>
              </a:solidFill>
            </a:endParaRPr>
          </a:p>
          <a:p>
            <a:pPr eaLnBrk="1" hangingPunct="1">
              <a:lnSpc>
                <a:spcPct val="80000"/>
              </a:lnSpc>
              <a:buFont typeface="Wingdings" pitchFamily="2" charset="2"/>
              <a:buNone/>
            </a:pPr>
            <a:r>
              <a:rPr lang="en-US" sz="2800" dirty="0" smtClean="0">
                <a:solidFill>
                  <a:srgbClr val="0000FF"/>
                </a:solidFill>
              </a:rPr>
              <a:t>        if (condition) </a:t>
            </a:r>
          </a:p>
          <a:p>
            <a:pPr eaLnBrk="1" hangingPunct="1">
              <a:lnSpc>
                <a:spcPct val="80000"/>
              </a:lnSpc>
              <a:buFont typeface="Wingdings" pitchFamily="2" charset="2"/>
              <a:buNone/>
            </a:pPr>
            <a:r>
              <a:rPr lang="en-US" sz="2800" dirty="0" smtClean="0">
                <a:solidFill>
                  <a:srgbClr val="0000FF"/>
                </a:solidFill>
              </a:rPr>
              <a:t>          {</a:t>
            </a:r>
          </a:p>
          <a:p>
            <a:pPr eaLnBrk="1" hangingPunct="1">
              <a:lnSpc>
                <a:spcPct val="80000"/>
              </a:lnSpc>
              <a:buFont typeface="Wingdings" pitchFamily="2" charset="2"/>
              <a:buNone/>
            </a:pPr>
            <a:r>
              <a:rPr lang="en-US" sz="2800" dirty="0" smtClean="0">
                <a:solidFill>
                  <a:srgbClr val="0000FF"/>
                </a:solidFill>
              </a:rPr>
              <a:t>             statement 1 ;         //action1</a:t>
            </a:r>
          </a:p>
          <a:p>
            <a:pPr eaLnBrk="1" hangingPunct="1">
              <a:lnSpc>
                <a:spcPct val="80000"/>
              </a:lnSpc>
              <a:buFont typeface="Wingdings" pitchFamily="2" charset="2"/>
              <a:buNone/>
            </a:pPr>
            <a:r>
              <a:rPr lang="en-US" sz="2800" dirty="0" smtClean="0">
                <a:solidFill>
                  <a:srgbClr val="0000FF"/>
                </a:solidFill>
              </a:rPr>
              <a:t>           }</a:t>
            </a:r>
          </a:p>
          <a:p>
            <a:pPr eaLnBrk="1" hangingPunct="1">
              <a:lnSpc>
                <a:spcPct val="80000"/>
              </a:lnSpc>
              <a:buFont typeface="Wingdings" pitchFamily="2" charset="2"/>
              <a:buNone/>
            </a:pPr>
            <a:r>
              <a:rPr lang="en-US" sz="2800" dirty="0" smtClean="0">
                <a:solidFill>
                  <a:srgbClr val="FF0066"/>
                </a:solidFill>
              </a:rPr>
              <a:t>        else</a:t>
            </a:r>
          </a:p>
          <a:p>
            <a:pPr eaLnBrk="1" hangingPunct="1">
              <a:lnSpc>
                <a:spcPct val="80000"/>
              </a:lnSpc>
              <a:buFont typeface="Wingdings" pitchFamily="2" charset="2"/>
              <a:buNone/>
            </a:pPr>
            <a:r>
              <a:rPr lang="en-US" sz="2800" dirty="0" smtClean="0">
                <a:solidFill>
                  <a:srgbClr val="FF0066"/>
                </a:solidFill>
              </a:rPr>
              <a:t>               {</a:t>
            </a:r>
          </a:p>
          <a:p>
            <a:pPr eaLnBrk="1" hangingPunct="1">
              <a:lnSpc>
                <a:spcPct val="80000"/>
              </a:lnSpc>
              <a:buFont typeface="Wingdings" pitchFamily="2" charset="2"/>
              <a:buNone/>
            </a:pPr>
            <a:r>
              <a:rPr lang="en-US" sz="2800" dirty="0" smtClean="0">
                <a:solidFill>
                  <a:srgbClr val="FF0066"/>
                </a:solidFill>
              </a:rPr>
              <a:t>                  statement 2 ;        //action2</a:t>
            </a:r>
          </a:p>
          <a:p>
            <a:pPr eaLnBrk="1" hangingPunct="1">
              <a:lnSpc>
                <a:spcPct val="80000"/>
              </a:lnSpc>
              <a:buFont typeface="Wingdings" pitchFamily="2" charset="2"/>
              <a:buNone/>
            </a:pPr>
            <a:r>
              <a:rPr lang="en-US" sz="2800" dirty="0" smtClean="0">
                <a:solidFill>
                  <a:srgbClr val="FF0066"/>
                </a:solidFill>
              </a:rPr>
              <a:t>               }</a:t>
            </a:r>
          </a:p>
          <a:p>
            <a:pPr eaLnBrk="1" hangingPunct="1">
              <a:lnSpc>
                <a:spcPct val="80000"/>
              </a:lnSpc>
              <a:buFont typeface="Wingdings" pitchFamily="2" charset="2"/>
              <a:buNone/>
            </a:pPr>
            <a:endParaRPr lang="en-US" sz="2800" dirty="0" smtClean="0">
              <a:solidFill>
                <a:schemeClr val="tx2"/>
              </a:solidFill>
            </a:endParaRPr>
          </a:p>
          <a:p>
            <a:pPr eaLnBrk="1" hangingPunct="1">
              <a:lnSpc>
                <a:spcPct val="80000"/>
              </a:lnSpc>
            </a:pPr>
            <a:endParaRPr lang="en-US" sz="2800"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Program 1 with  </a:t>
            </a:r>
            <a:r>
              <a:rPr lang="en-US" i="1" u="sng" dirty="0" smtClean="0">
                <a:solidFill>
                  <a:srgbClr val="FF0000"/>
                </a:solidFill>
              </a:rPr>
              <a:t>if -else</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a:buFont typeface="Wingdings" pitchFamily="2" charset="2"/>
              <a:buNone/>
            </a:pPr>
            <a:r>
              <a:rPr lang="en-US" dirty="0" smtClean="0"/>
              <a:t>//to check if a no. is even or odd</a:t>
            </a:r>
          </a:p>
          <a:p>
            <a:pPr>
              <a:buFont typeface="Wingdings" pitchFamily="2" charset="2"/>
              <a:buNone/>
            </a:pPr>
            <a:r>
              <a:rPr lang="en-US" dirty="0" smtClean="0"/>
              <a:t>void main()</a:t>
            </a:r>
          </a:p>
          <a:p>
            <a:pPr>
              <a:buFont typeface="Wingdings" pitchFamily="2" charset="2"/>
              <a:buNone/>
            </a:pPr>
            <a:r>
              <a:rPr lang="en-US" dirty="0" smtClean="0"/>
              <a:t>{ </a:t>
            </a:r>
            <a:r>
              <a:rPr lang="en-US" dirty="0" err="1" smtClean="0"/>
              <a:t>int</a:t>
            </a:r>
            <a:r>
              <a:rPr lang="en-US" dirty="0" smtClean="0"/>
              <a:t> num;</a:t>
            </a:r>
          </a:p>
          <a:p>
            <a:pPr>
              <a:buFont typeface="Wingdings" pitchFamily="2" charset="2"/>
              <a:buNone/>
            </a:pPr>
            <a:r>
              <a:rPr lang="en-US" dirty="0" smtClean="0"/>
              <a:t>cout&lt;&lt;“Enter the number to be checked”;</a:t>
            </a:r>
          </a:p>
          <a:p>
            <a:pPr>
              <a:buFont typeface="Wingdings" pitchFamily="2" charset="2"/>
              <a:buNone/>
            </a:pPr>
            <a:r>
              <a:rPr lang="en-US" dirty="0" err="1" smtClean="0"/>
              <a:t>cin</a:t>
            </a:r>
            <a:r>
              <a:rPr lang="en-US" dirty="0" smtClean="0"/>
              <a:t>&gt;&gt;num;</a:t>
            </a:r>
          </a:p>
          <a:p>
            <a:pPr>
              <a:buFont typeface="Wingdings" pitchFamily="2" charset="2"/>
              <a:buNone/>
            </a:pPr>
            <a:r>
              <a:rPr lang="en-US" dirty="0" smtClean="0">
                <a:solidFill>
                  <a:srgbClr val="FF0000"/>
                </a:solidFill>
              </a:rPr>
              <a:t>if</a:t>
            </a:r>
            <a:r>
              <a:rPr lang="en-US" dirty="0" smtClean="0"/>
              <a:t>(num %2 = = 0)</a:t>
            </a:r>
          </a:p>
          <a:p>
            <a:pPr>
              <a:buFont typeface="Wingdings" pitchFamily="2" charset="2"/>
              <a:buNone/>
            </a:pPr>
            <a:r>
              <a:rPr lang="en-US" dirty="0" smtClean="0"/>
              <a:t> cout&lt;&lt;“\n The entered number  “&lt;&lt;num&lt;&lt;“ is even”;</a:t>
            </a:r>
          </a:p>
          <a:p>
            <a:pPr>
              <a:buFont typeface="Wingdings" pitchFamily="2" charset="2"/>
              <a:buNone/>
            </a:pPr>
            <a:r>
              <a:rPr lang="en-US" dirty="0" smtClean="0">
                <a:solidFill>
                  <a:srgbClr val="FF0000"/>
                </a:solidFill>
              </a:rPr>
              <a:t>else </a:t>
            </a:r>
          </a:p>
          <a:p>
            <a:pPr>
              <a:buNone/>
            </a:pPr>
            <a:r>
              <a:rPr lang="en-US" dirty="0" smtClean="0"/>
              <a:t> cout&lt;&lt;“\n The entered number  “&lt;&lt;num&lt;&lt;“ is odd”;</a:t>
            </a:r>
          </a:p>
          <a:p>
            <a:pPr>
              <a:buFont typeface="Wingdings" pitchFamily="2" charset="2"/>
              <a:buNone/>
            </a:pPr>
            <a:r>
              <a:rPr lang="en-US" dirty="0" smtClean="0"/>
              <a:t>}</a:t>
            </a:r>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Program 2 with  </a:t>
            </a:r>
            <a:r>
              <a:rPr lang="en-US" i="1" u="sng" dirty="0" smtClean="0">
                <a:solidFill>
                  <a:srgbClr val="FF0000"/>
                </a:solidFill>
              </a:rPr>
              <a:t>if -else</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None/>
            </a:pPr>
            <a:r>
              <a:rPr lang="en-US" dirty="0" smtClean="0"/>
              <a:t>//to check which number is bigger</a:t>
            </a:r>
          </a:p>
          <a:p>
            <a:pPr>
              <a:buFont typeface="Wingdings" pitchFamily="2" charset="2"/>
              <a:buNone/>
            </a:pPr>
            <a:r>
              <a:rPr lang="en-US" dirty="0" smtClean="0"/>
              <a:t>void main()</a:t>
            </a:r>
          </a:p>
          <a:p>
            <a:pPr>
              <a:buFont typeface="Wingdings" pitchFamily="2" charset="2"/>
              <a:buNone/>
            </a:pPr>
            <a:r>
              <a:rPr lang="en-US" dirty="0" smtClean="0"/>
              <a:t>{ </a:t>
            </a:r>
            <a:r>
              <a:rPr lang="en-US" dirty="0" err="1" smtClean="0"/>
              <a:t>int</a:t>
            </a:r>
            <a:r>
              <a:rPr lang="en-US" dirty="0" smtClean="0"/>
              <a:t> num1, num2;</a:t>
            </a:r>
          </a:p>
          <a:p>
            <a:pPr>
              <a:buFont typeface="Wingdings" pitchFamily="2" charset="2"/>
              <a:buNone/>
            </a:pPr>
            <a:r>
              <a:rPr lang="en-US" dirty="0" smtClean="0"/>
              <a:t>cout&lt;&lt;“Enter the 2 numbers to be checked”;</a:t>
            </a:r>
          </a:p>
          <a:p>
            <a:pPr>
              <a:buFont typeface="Wingdings" pitchFamily="2" charset="2"/>
              <a:buNone/>
            </a:pPr>
            <a:r>
              <a:rPr lang="en-US" dirty="0" err="1" smtClean="0"/>
              <a:t>cin</a:t>
            </a:r>
            <a:r>
              <a:rPr lang="en-US" dirty="0" smtClean="0"/>
              <a:t>&gt;&gt;num1&gt;&gt; num2;</a:t>
            </a:r>
          </a:p>
          <a:p>
            <a:pPr>
              <a:buFont typeface="Wingdings" pitchFamily="2" charset="2"/>
              <a:buNone/>
            </a:pPr>
            <a:r>
              <a:rPr lang="en-US" dirty="0" smtClean="0">
                <a:solidFill>
                  <a:srgbClr val="FF0000"/>
                </a:solidFill>
              </a:rPr>
              <a:t>if</a:t>
            </a:r>
            <a:r>
              <a:rPr lang="en-US" dirty="0" smtClean="0"/>
              <a:t>(num1 &gt; num2)</a:t>
            </a:r>
          </a:p>
          <a:p>
            <a:pPr>
              <a:buFont typeface="Wingdings" pitchFamily="2" charset="2"/>
              <a:buNone/>
            </a:pPr>
            <a:r>
              <a:rPr lang="en-US" dirty="0" smtClean="0"/>
              <a:t> cout&lt;&lt;“\n ”&lt;&lt; num1&lt;&lt;  “  is bigger than  ”&lt;&lt;num2;</a:t>
            </a:r>
          </a:p>
          <a:p>
            <a:pPr>
              <a:buFont typeface="Wingdings" pitchFamily="2" charset="2"/>
              <a:buNone/>
            </a:pPr>
            <a:r>
              <a:rPr lang="en-US" dirty="0" smtClean="0">
                <a:solidFill>
                  <a:srgbClr val="FF0000"/>
                </a:solidFill>
              </a:rPr>
              <a:t>else </a:t>
            </a:r>
          </a:p>
          <a:p>
            <a:pPr>
              <a:buNone/>
            </a:pPr>
            <a:r>
              <a:rPr lang="en-US" dirty="0" smtClean="0"/>
              <a:t> cout&lt;&lt;“\n”&lt;&lt; num2 &lt;&lt;“ is bigger than ” &lt;&lt;num1;</a:t>
            </a:r>
          </a:p>
          <a:p>
            <a:pPr>
              <a:buFont typeface="Wingdings" pitchFamily="2" charset="2"/>
              <a:buNone/>
            </a:pP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2">
                    <a:satMod val="200000"/>
                  </a:schemeClr>
                </a:solidFill>
              </a:rPr>
              <a:t>3. </a:t>
            </a:r>
            <a:r>
              <a:rPr lang="en-US" b="1" u="sng" dirty="0" smtClean="0">
                <a:solidFill>
                  <a:schemeClr val="tx2">
                    <a:satMod val="200000"/>
                  </a:schemeClr>
                </a:solidFill>
              </a:rPr>
              <a:t>The if – else if statement</a:t>
            </a:r>
            <a:endParaRPr lang="en-US" dirty="0"/>
          </a:p>
        </p:txBody>
      </p:sp>
      <p:sp>
        <p:nvSpPr>
          <p:cNvPr id="36867" name="Text Placeholder 2"/>
          <p:cNvSpPr>
            <a:spLocks noGrp="1"/>
          </p:cNvSpPr>
          <p:nvPr>
            <p:ph type="body" sz="half" idx="1"/>
          </p:nvPr>
        </p:nvSpPr>
        <p:spPr>
          <a:xfrm>
            <a:off x="457200" y="1600200"/>
            <a:ext cx="4038600" cy="4953000"/>
          </a:xfrm>
          <a:ln w="28575">
            <a:solidFill>
              <a:srgbClr val="FFFF00"/>
            </a:solidFill>
          </a:ln>
        </p:spPr>
        <p:txBody>
          <a:bodyPr>
            <a:normAutofit fontScale="92500"/>
          </a:bodyPr>
          <a:lstStyle/>
          <a:p>
            <a:pPr eaLnBrk="1" hangingPunct="1">
              <a:buFont typeface="Wingdings" pitchFamily="2" charset="2"/>
              <a:buNone/>
            </a:pPr>
            <a:r>
              <a:rPr lang="en-US" dirty="0" smtClean="0"/>
              <a:t> if (expression)</a:t>
            </a:r>
          </a:p>
          <a:p>
            <a:pPr eaLnBrk="1" hangingPunct="1">
              <a:buFont typeface="Wingdings" pitchFamily="2" charset="2"/>
              <a:buNone/>
            </a:pPr>
            <a:r>
              <a:rPr lang="en-US" dirty="0" smtClean="0"/>
              <a:t>           statement 1 ;</a:t>
            </a:r>
          </a:p>
          <a:p>
            <a:pPr eaLnBrk="1" hangingPunct="1">
              <a:buFont typeface="Wingdings" pitchFamily="2" charset="2"/>
              <a:buNone/>
            </a:pPr>
            <a:r>
              <a:rPr lang="en-US" dirty="0" smtClean="0">
                <a:solidFill>
                  <a:srgbClr val="FF0066"/>
                </a:solidFill>
              </a:rPr>
              <a:t>       else if (expression)</a:t>
            </a:r>
          </a:p>
          <a:p>
            <a:pPr eaLnBrk="1" hangingPunct="1">
              <a:buFont typeface="Wingdings" pitchFamily="2" charset="2"/>
              <a:buNone/>
            </a:pPr>
            <a:r>
              <a:rPr lang="en-US" dirty="0" smtClean="0">
                <a:solidFill>
                  <a:srgbClr val="FF0066"/>
                </a:solidFill>
              </a:rPr>
              <a:t>           statement 2 ;</a:t>
            </a:r>
          </a:p>
          <a:p>
            <a:pPr eaLnBrk="1" hangingPunct="1">
              <a:buFont typeface="Wingdings" pitchFamily="2" charset="2"/>
              <a:buNone/>
            </a:pPr>
            <a:r>
              <a:rPr lang="en-US" dirty="0" smtClean="0"/>
              <a:t>             else if (expression)</a:t>
            </a:r>
          </a:p>
          <a:p>
            <a:pPr eaLnBrk="1" hangingPunct="1">
              <a:buFont typeface="Wingdings" pitchFamily="2" charset="2"/>
              <a:buNone/>
            </a:pPr>
            <a:r>
              <a:rPr lang="en-US" dirty="0" smtClean="0"/>
              <a:t>                statement 3 ;</a:t>
            </a:r>
          </a:p>
          <a:p>
            <a:pPr eaLnBrk="1" hangingPunct="1">
              <a:buFont typeface="Wingdings" pitchFamily="2" charset="2"/>
              <a:buNone/>
            </a:pPr>
            <a:r>
              <a:rPr lang="en-US" dirty="0" smtClean="0"/>
              <a:t>                    else</a:t>
            </a:r>
          </a:p>
          <a:p>
            <a:pPr eaLnBrk="1" hangingPunct="1">
              <a:buFont typeface="Wingdings" pitchFamily="2" charset="2"/>
              <a:buNone/>
            </a:pPr>
            <a:r>
              <a:rPr lang="en-US" dirty="0" smtClean="0"/>
              <a:t>                     statement 4;</a:t>
            </a:r>
          </a:p>
        </p:txBody>
      </p:sp>
      <p:sp>
        <p:nvSpPr>
          <p:cNvPr id="36868" name="Content Placeholder 3"/>
          <p:cNvSpPr>
            <a:spLocks noGrp="1"/>
          </p:cNvSpPr>
          <p:nvPr>
            <p:ph sz="half" idx="2"/>
          </p:nvPr>
        </p:nvSpPr>
        <p:spPr>
          <a:xfrm>
            <a:off x="4648200" y="1600200"/>
            <a:ext cx="4038600" cy="5029200"/>
          </a:xfrm>
          <a:ln cap="sq">
            <a:solidFill>
              <a:srgbClr val="FF99FF"/>
            </a:solidFill>
            <a:prstDash val="lgDash"/>
          </a:ln>
        </p:spPr>
        <p:txBody>
          <a:bodyPr/>
          <a:lstStyle/>
          <a:p>
            <a:pPr eaLnBrk="1" hangingPunct="1">
              <a:buFont typeface="Wingdings" pitchFamily="2" charset="2"/>
              <a:buNone/>
            </a:pPr>
            <a:r>
              <a:rPr lang="en-US" sz="2000" dirty="0" smtClean="0"/>
              <a:t>if (total&gt;75)</a:t>
            </a:r>
          </a:p>
          <a:p>
            <a:pPr eaLnBrk="1" hangingPunct="1">
              <a:buFont typeface="Wingdings" pitchFamily="2" charset="2"/>
              <a:buNone/>
            </a:pPr>
            <a:r>
              <a:rPr lang="en-US" sz="2000" dirty="0" smtClean="0"/>
              <a:t>       cout&lt;&lt;“distinction”; </a:t>
            </a:r>
          </a:p>
          <a:p>
            <a:pPr eaLnBrk="1" hangingPunct="1">
              <a:buFont typeface="Wingdings" pitchFamily="2" charset="2"/>
              <a:buNone/>
            </a:pPr>
            <a:r>
              <a:rPr lang="en-US" sz="2000" dirty="0" smtClean="0">
                <a:solidFill>
                  <a:srgbClr val="FF0066"/>
                </a:solidFill>
              </a:rPr>
              <a:t>       else </a:t>
            </a:r>
          </a:p>
          <a:p>
            <a:pPr eaLnBrk="1" hangingPunct="1">
              <a:buFont typeface="Wingdings" pitchFamily="2" charset="2"/>
              <a:buNone/>
            </a:pPr>
            <a:r>
              <a:rPr lang="en-US" sz="2000" dirty="0" smtClean="0">
                <a:solidFill>
                  <a:srgbClr val="FF0066"/>
                </a:solidFill>
              </a:rPr>
              <a:t>            {   if (total&gt;60)</a:t>
            </a:r>
          </a:p>
          <a:p>
            <a:pPr eaLnBrk="1" hangingPunct="1">
              <a:buFont typeface="Wingdings" pitchFamily="2" charset="2"/>
              <a:buNone/>
            </a:pPr>
            <a:r>
              <a:rPr lang="en-US" sz="2000" dirty="0" smtClean="0">
                <a:solidFill>
                  <a:srgbClr val="FF0066"/>
                </a:solidFill>
              </a:rPr>
              <a:t>                   cout&lt;&lt;“First”;</a:t>
            </a:r>
          </a:p>
          <a:p>
            <a:pPr eaLnBrk="1" hangingPunct="1">
              <a:buFont typeface="Wingdings" pitchFamily="2" charset="2"/>
              <a:buNone/>
            </a:pPr>
            <a:r>
              <a:rPr lang="en-US" sz="2000" dirty="0" smtClean="0"/>
              <a:t>                  else</a:t>
            </a:r>
          </a:p>
          <a:p>
            <a:pPr eaLnBrk="1" hangingPunct="1">
              <a:buFont typeface="Wingdings" pitchFamily="2" charset="2"/>
              <a:buNone/>
            </a:pPr>
            <a:r>
              <a:rPr lang="en-US" sz="2000" dirty="0" smtClean="0"/>
              <a:t>                    { if (total&gt;40)</a:t>
            </a:r>
          </a:p>
          <a:p>
            <a:pPr eaLnBrk="1" hangingPunct="1">
              <a:buFont typeface="Wingdings" pitchFamily="2" charset="2"/>
              <a:buNone/>
            </a:pPr>
            <a:r>
              <a:rPr lang="en-US" sz="2000" dirty="0" smtClean="0"/>
              <a:t>                        cout&lt;&lt;“Second”;</a:t>
            </a:r>
          </a:p>
          <a:p>
            <a:pPr eaLnBrk="1" hangingPunct="1">
              <a:buFont typeface="Wingdings" pitchFamily="2" charset="2"/>
              <a:buNone/>
            </a:pPr>
            <a:r>
              <a:rPr lang="en-US" sz="2000" dirty="0" smtClean="0">
                <a:solidFill>
                  <a:srgbClr val="0000FF"/>
                </a:solidFill>
              </a:rPr>
              <a:t>                          else</a:t>
            </a:r>
          </a:p>
          <a:p>
            <a:pPr eaLnBrk="1" hangingPunct="1">
              <a:buFont typeface="Wingdings" pitchFamily="2" charset="2"/>
              <a:buNone/>
            </a:pPr>
            <a:r>
              <a:rPr lang="en-US" sz="2000" dirty="0" smtClean="0">
                <a:solidFill>
                  <a:srgbClr val="0000FF"/>
                </a:solidFill>
              </a:rPr>
              <a:t>                               cout&lt;&lt;“Pass”; </a:t>
            </a:r>
          </a:p>
          <a:p>
            <a:pPr>
              <a:buFont typeface="Wingdings" pitchFamily="2" charset="2"/>
              <a:buNone/>
            </a:pPr>
            <a:r>
              <a:rPr lang="en-US" sz="2000" dirty="0" smtClean="0"/>
              <a:t>                    }</a:t>
            </a:r>
          </a:p>
          <a:p>
            <a:pPr>
              <a:buFont typeface="Wingdings" pitchFamily="2" charset="2"/>
              <a:buNone/>
            </a:pPr>
            <a:r>
              <a:rPr lang="en-US" sz="2000" dirty="0" smtClean="0"/>
              <a:t>           </a:t>
            </a:r>
            <a:r>
              <a:rPr lang="en-US" sz="2000" dirty="0" smtClean="0">
                <a:solidFill>
                  <a:srgbClr val="FF0066"/>
                </a:solidFill>
              </a:rPr>
              <a:t>}</a:t>
            </a:r>
          </a:p>
          <a:p>
            <a:pPr>
              <a:buFont typeface="Wingdings" pitchFamily="2" charset="2"/>
              <a:buNone/>
            </a:pPr>
            <a:endParaRPr lang="en-US" sz="2400" dirty="0" smtClean="0"/>
          </a:p>
        </p:txBody>
      </p:sp>
      <p:sp>
        <p:nvSpPr>
          <p:cNvPr id="8" name="Footer Placeholder 7"/>
          <p:cNvSpPr>
            <a:spLocks noGrp="1"/>
          </p:cNvSpPr>
          <p:nvPr>
            <p:ph type="ftr" sz="quarter" idx="11"/>
          </p:nvPr>
        </p:nvSpPr>
        <p:spPr/>
        <p:txBody>
          <a:bodyPr/>
          <a:lstStyle/>
          <a:p>
            <a:pPr>
              <a:defRPr/>
            </a:pPr>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pPr>
              <a:defRPr/>
            </a:pPr>
            <a:fld id="{16BA475B-95C1-49F3-99E7-71A94CFD5A97}" type="slidenum">
              <a:rPr lang="en-US" smtClean="0"/>
              <a:pPr>
                <a:defRPr/>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en-US" b="1" u="sng" dirty="0">
                <a:solidFill>
                  <a:schemeClr val="tx2">
                    <a:satMod val="200000"/>
                  </a:schemeClr>
                </a:solidFill>
              </a:rPr>
              <a:t>Special </a:t>
            </a:r>
            <a:r>
              <a:rPr lang="en-US" b="1" u="sng" dirty="0" smtClean="0">
                <a:solidFill>
                  <a:schemeClr val="tx2">
                    <a:satMod val="200000"/>
                  </a:schemeClr>
                </a:solidFill>
              </a:rPr>
              <a:t>Names</a:t>
            </a:r>
            <a:r>
              <a:rPr lang="en-US" dirty="0" smtClean="0">
                <a:solidFill>
                  <a:schemeClr val="tx2">
                    <a:satMod val="200000"/>
                  </a:schemeClr>
                </a:solidFill>
              </a:rPr>
              <a:t> </a:t>
            </a:r>
            <a:endParaRPr lang="en-US" dirty="0">
              <a:solidFill>
                <a:schemeClr val="tx2">
                  <a:satMod val="200000"/>
                </a:schemeClr>
              </a:solidFill>
            </a:endParaRPr>
          </a:p>
        </p:txBody>
      </p:sp>
      <p:sp>
        <p:nvSpPr>
          <p:cNvPr id="17411" name="Rectangle 3"/>
          <p:cNvSpPr>
            <a:spLocks noGrp="1" noChangeArrowheads="1"/>
          </p:cNvSpPr>
          <p:nvPr>
            <p:ph idx="1"/>
          </p:nvPr>
        </p:nvSpPr>
        <p:spPr>
          <a:xfrm>
            <a:off x="457200" y="1600200"/>
            <a:ext cx="8382000" cy="4530725"/>
          </a:xfrm>
        </p:spPr>
        <p:txBody>
          <a:bodyPr/>
          <a:lstStyle/>
          <a:p>
            <a:pPr eaLnBrk="1" hangingPunct="1">
              <a:buFont typeface="Wingdings" pitchFamily="2" charset="2"/>
              <a:buChar char="ü"/>
            </a:pPr>
            <a:r>
              <a:rPr lang="en-US" sz="2800" b="1" dirty="0" smtClean="0">
                <a:solidFill>
                  <a:srgbClr val="0000FF"/>
                </a:solidFill>
              </a:rPr>
              <a:t>     &lt;  &gt; → opening and closing brackets</a:t>
            </a:r>
          </a:p>
          <a:p>
            <a:pPr eaLnBrk="1" hangingPunct="1">
              <a:buFont typeface="Wingdings" pitchFamily="2" charset="2"/>
              <a:buChar char="ü"/>
            </a:pPr>
            <a:r>
              <a:rPr lang="en-US" sz="2800" dirty="0" smtClean="0"/>
              <a:t>    </a:t>
            </a:r>
            <a:r>
              <a:rPr lang="en-US" sz="2800" dirty="0" smtClean="0">
                <a:solidFill>
                  <a:srgbClr val="FF0000"/>
                </a:solidFill>
              </a:rPr>
              <a:t># → pound sign (hash)</a:t>
            </a:r>
          </a:p>
          <a:p>
            <a:pPr eaLnBrk="1" hangingPunct="1">
              <a:buFont typeface="Wingdings" pitchFamily="2" charset="2"/>
              <a:buChar char="ü"/>
            </a:pPr>
            <a:r>
              <a:rPr lang="en-US" sz="2800" b="1" dirty="0" smtClean="0">
                <a:solidFill>
                  <a:srgbClr val="0000FF"/>
                </a:solidFill>
              </a:rPr>
              <a:t>   {  } → opening and closing braces</a:t>
            </a:r>
          </a:p>
          <a:p>
            <a:pPr eaLnBrk="1" hangingPunct="1">
              <a:buFont typeface="Wingdings" pitchFamily="2" charset="2"/>
              <a:buChar char="ü"/>
            </a:pPr>
            <a:r>
              <a:rPr lang="en-US" sz="2800" dirty="0" smtClean="0"/>
              <a:t>   </a:t>
            </a:r>
            <a:r>
              <a:rPr lang="en-US" sz="2800" dirty="0" smtClean="0">
                <a:solidFill>
                  <a:srgbClr val="FF0000"/>
                </a:solidFill>
              </a:rPr>
              <a:t>“  ”→ opening &amp; closing quotation marks</a:t>
            </a:r>
          </a:p>
          <a:p>
            <a:pPr eaLnBrk="1" hangingPunct="1">
              <a:buFont typeface="Wingdings" pitchFamily="2" charset="2"/>
              <a:buChar char="ü"/>
            </a:pPr>
            <a:r>
              <a:rPr lang="en-US" sz="2800" b="1" dirty="0" smtClean="0">
                <a:solidFill>
                  <a:srgbClr val="0000FF"/>
                </a:solidFill>
              </a:rPr>
              <a:t>   (  ) → opening and closing parentheses</a:t>
            </a:r>
          </a:p>
          <a:p>
            <a:pPr eaLnBrk="1" hangingPunct="1">
              <a:buFont typeface="Wingdings" pitchFamily="2" charset="2"/>
              <a:buChar char="ü"/>
            </a:pPr>
            <a:r>
              <a:rPr lang="en-US" sz="2800" dirty="0" smtClean="0"/>
              <a:t>   // </a:t>
            </a:r>
            <a:r>
              <a:rPr lang="en-US" sz="2800" dirty="0" smtClean="0">
                <a:solidFill>
                  <a:srgbClr val="FF0000"/>
                </a:solidFill>
              </a:rPr>
              <a:t>→ double slash</a:t>
            </a:r>
          </a:p>
          <a:p>
            <a:pPr eaLnBrk="1" hangingPunct="1">
              <a:buFont typeface="Wingdings" pitchFamily="2" charset="2"/>
              <a:buChar char="ü"/>
            </a:pPr>
            <a:r>
              <a:rPr lang="en-US" sz="2800" b="1" dirty="0" smtClean="0">
                <a:solidFill>
                  <a:srgbClr val="0000FF"/>
                </a:solidFill>
              </a:rPr>
              <a:t>    ; → semi colon, statement terminator</a:t>
            </a:r>
            <a:r>
              <a:rPr lang="en-US" sz="2800" dirty="0" smtClean="0">
                <a:solidFill>
                  <a:srgbClr val="0000FF"/>
                </a:solidFill>
              </a:rPr>
              <a:t>.</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with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7410"/>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7410"/>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7410"/>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6" presetClass="emph" presetSubtype="0" autoRev="1" fill="hold" grpId="1" nodeType="clickEffect">
                                  <p:stCondLst>
                                    <p:cond delay="0"/>
                                  </p:stCondLst>
                                  <p:childTnLst>
                                    <p:animScale>
                                      <p:cBhvr>
                                        <p:cTn id="14" dur="449" fill="hold">
                                          <p:stCondLst>
                                            <p:cond delay="0"/>
                                          </p:stCondLst>
                                        </p:cTn>
                                        <p:tgtEl>
                                          <p:spTgt spid="17410"/>
                                        </p:tgtEl>
                                      </p:cBhvr>
                                      <p:to x="150000" y="150000"/>
                                    </p:animScale>
                                  </p:childTnLst>
                                </p:cTn>
                              </p:par>
                              <p:par>
                                <p:cTn id="15" presetID="23" presetClass="entr" presetSubtype="16" fill="hold" grpId="0" nodeType="withEffect">
                                  <p:stCondLst>
                                    <p:cond delay="400"/>
                                  </p:stCondLst>
                                  <p:childTnLst>
                                    <p:set>
                                      <p:cBhvr>
                                        <p:cTn id="16" dur="1" fill="hold">
                                          <p:stCondLst>
                                            <p:cond delay="0"/>
                                          </p:stCondLst>
                                        </p:cTn>
                                        <p:tgtEl>
                                          <p:spTgt spid="17411">
                                            <p:txEl>
                                              <p:pRg st="0" end="0"/>
                                            </p:txEl>
                                          </p:spTgt>
                                        </p:tgtEl>
                                        <p:attrNameLst>
                                          <p:attrName>style.visibility</p:attrName>
                                        </p:attrNameLst>
                                      </p:cBhvr>
                                      <p:to>
                                        <p:strVal val="visible"/>
                                      </p:to>
                                    </p:set>
                                    <p:anim calcmode="lin" valueType="num">
                                      <p:cBhvr>
                                        <p:cTn id="17"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7411">
                                            <p:txEl>
                                              <p:pRg st="1" end="1"/>
                                            </p:txEl>
                                          </p:spTgt>
                                        </p:tgtEl>
                                        <p:attrNameLst>
                                          <p:attrName>style.visibility</p:attrName>
                                        </p:attrNameLst>
                                      </p:cBhvr>
                                      <p:to>
                                        <p:strVal val="visible"/>
                                      </p:to>
                                    </p:set>
                                    <p:anim calcmode="lin" valueType="num">
                                      <p:cBhvr>
                                        <p:cTn id="23" dur="5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74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7411">
                                            <p:txEl>
                                              <p:pRg st="2" end="2"/>
                                            </p:txEl>
                                          </p:spTgt>
                                        </p:tgtEl>
                                        <p:attrNameLst>
                                          <p:attrName>style.visibility</p:attrName>
                                        </p:attrNameLst>
                                      </p:cBhvr>
                                      <p:to>
                                        <p:strVal val="visible"/>
                                      </p:to>
                                    </p:set>
                                    <p:anim calcmode="lin" valueType="num">
                                      <p:cBhvr>
                                        <p:cTn id="29" dur="5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174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7411">
                                            <p:txEl>
                                              <p:pRg st="3" end="3"/>
                                            </p:txEl>
                                          </p:spTgt>
                                        </p:tgtEl>
                                        <p:attrNameLst>
                                          <p:attrName>style.visibility</p:attrName>
                                        </p:attrNameLst>
                                      </p:cBhvr>
                                      <p:to>
                                        <p:strVal val="visible"/>
                                      </p:to>
                                    </p:set>
                                    <p:anim calcmode="lin" valueType="num">
                                      <p:cBhvr>
                                        <p:cTn id="35" dur="5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1741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17411">
                                            <p:txEl>
                                              <p:pRg st="4" end="4"/>
                                            </p:txEl>
                                          </p:spTgt>
                                        </p:tgtEl>
                                        <p:attrNameLst>
                                          <p:attrName>style.visibility</p:attrName>
                                        </p:attrNameLst>
                                      </p:cBhvr>
                                      <p:to>
                                        <p:strVal val="visible"/>
                                      </p:to>
                                    </p:set>
                                    <p:anim calcmode="lin" valueType="num">
                                      <p:cBhvr>
                                        <p:cTn id="41" dur="500" fill="hold"/>
                                        <p:tgtEl>
                                          <p:spTgt spid="17411">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1741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17411">
                                            <p:txEl>
                                              <p:pRg st="5" end="5"/>
                                            </p:txEl>
                                          </p:spTgt>
                                        </p:tgtEl>
                                        <p:attrNameLst>
                                          <p:attrName>style.visibility</p:attrName>
                                        </p:attrNameLst>
                                      </p:cBhvr>
                                      <p:to>
                                        <p:strVal val="visible"/>
                                      </p:to>
                                    </p:set>
                                    <p:anim calcmode="lin" valueType="num">
                                      <p:cBhvr>
                                        <p:cTn id="47" dur="500" fill="hold"/>
                                        <p:tgtEl>
                                          <p:spTgt spid="17411">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1741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17411">
                                            <p:txEl>
                                              <p:pRg st="6" end="6"/>
                                            </p:txEl>
                                          </p:spTgt>
                                        </p:tgtEl>
                                        <p:attrNameLst>
                                          <p:attrName>style.visibility</p:attrName>
                                        </p:attrNameLst>
                                      </p:cBhvr>
                                      <p:to>
                                        <p:strVal val="visible"/>
                                      </p:to>
                                    </p:set>
                                    <p:anim calcmode="lin" valueType="num">
                                      <p:cBhvr>
                                        <p:cTn id="53" dur="500" fill="hold"/>
                                        <p:tgtEl>
                                          <p:spTgt spid="17411">
                                            <p:txEl>
                                              <p:pRg st="6" end="6"/>
                                            </p:txEl>
                                          </p:spTgt>
                                        </p:tgtEl>
                                        <p:attrNameLst>
                                          <p:attrName>ppt_w</p:attrName>
                                        </p:attrNameLst>
                                      </p:cBhvr>
                                      <p:tavLst>
                                        <p:tav tm="0">
                                          <p:val>
                                            <p:fltVal val="0"/>
                                          </p:val>
                                        </p:tav>
                                        <p:tav tm="100000">
                                          <p:val>
                                            <p:strVal val="#ppt_w"/>
                                          </p:val>
                                        </p:tav>
                                      </p:tavLst>
                                    </p:anim>
                                    <p:anim calcmode="lin" valueType="num">
                                      <p:cBhvr>
                                        <p:cTn id="54" dur="500" fill="hold"/>
                                        <p:tgtEl>
                                          <p:spTgt spid="17411">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23" presetClass="exit" presetSubtype="32" fill="hold" grpId="2" nodeType="clickEffect">
                                  <p:stCondLst>
                                    <p:cond delay="0"/>
                                  </p:stCondLst>
                                  <p:childTnLst>
                                    <p:anim calcmode="lin" valueType="num">
                                      <p:cBhvr>
                                        <p:cTn id="58" dur="500" fill="hold"/>
                                        <p:tgtEl>
                                          <p:spTgt spid="17410"/>
                                        </p:tgtEl>
                                        <p:attrNameLst>
                                          <p:attrName>ppt_w</p:attrName>
                                        </p:attrNameLst>
                                      </p:cBhvr>
                                      <p:tavLst>
                                        <p:tav tm="0">
                                          <p:val>
                                            <p:strVal val="ppt_w"/>
                                          </p:val>
                                        </p:tav>
                                        <p:tav tm="100000">
                                          <p:val>
                                            <p:fltVal val="0"/>
                                          </p:val>
                                        </p:tav>
                                      </p:tavLst>
                                    </p:anim>
                                    <p:anim calcmode="lin" valueType="num">
                                      <p:cBhvr>
                                        <p:cTn id="59" dur="500" fill="hold"/>
                                        <p:tgtEl>
                                          <p:spTgt spid="17410"/>
                                        </p:tgtEl>
                                        <p:attrNameLst>
                                          <p:attrName>ppt_h</p:attrName>
                                        </p:attrNameLst>
                                      </p:cBhvr>
                                      <p:tavLst>
                                        <p:tav tm="0">
                                          <p:val>
                                            <p:strVal val="ppt_h"/>
                                          </p:val>
                                        </p:tav>
                                        <p:tav tm="100000">
                                          <p:val>
                                            <p:fltVal val="0"/>
                                          </p:val>
                                        </p:tav>
                                      </p:tavLst>
                                    </p:anim>
                                    <p:set>
                                      <p:cBhvr>
                                        <p:cTn id="60" dur="1" fill="hold">
                                          <p:stCondLst>
                                            <p:cond delay="499"/>
                                          </p:stCondLst>
                                        </p:cTn>
                                        <p:tgtEl>
                                          <p:spTgt spid="17410"/>
                                        </p:tgtEl>
                                        <p:attrNameLst>
                                          <p:attrName>style.visibility</p:attrName>
                                        </p:attrNameLst>
                                      </p:cBhvr>
                                      <p:to>
                                        <p:strVal val="hidden"/>
                                      </p:to>
                                    </p:set>
                                  </p:childTnLst>
                                </p:cTn>
                              </p:par>
                              <p:par>
                                <p:cTn id="61" presetID="23" presetClass="exit" presetSubtype="32" fill="hold" grpId="1" nodeType="withEffect">
                                  <p:stCondLst>
                                    <p:cond delay="0"/>
                                  </p:stCondLst>
                                  <p:childTnLst>
                                    <p:anim calcmode="lin" valueType="num">
                                      <p:cBhvr>
                                        <p:cTn id="62" dur="500" fill="hold"/>
                                        <p:tgtEl>
                                          <p:spTgt spid="17411">
                                            <p:txEl>
                                              <p:pRg st="0" end="0"/>
                                            </p:txEl>
                                          </p:spTgt>
                                        </p:tgtEl>
                                        <p:attrNameLst>
                                          <p:attrName>ppt_w</p:attrName>
                                        </p:attrNameLst>
                                      </p:cBhvr>
                                      <p:tavLst>
                                        <p:tav tm="0">
                                          <p:val>
                                            <p:strVal val="ppt_w"/>
                                          </p:val>
                                        </p:tav>
                                        <p:tav tm="100000">
                                          <p:val>
                                            <p:fltVal val="0"/>
                                          </p:val>
                                        </p:tav>
                                      </p:tavLst>
                                    </p:anim>
                                    <p:anim calcmode="lin" valueType="num">
                                      <p:cBhvr>
                                        <p:cTn id="63" dur="500" fill="hold"/>
                                        <p:tgtEl>
                                          <p:spTgt spid="17411">
                                            <p:txEl>
                                              <p:pRg st="0" end="0"/>
                                            </p:txEl>
                                          </p:spTgt>
                                        </p:tgtEl>
                                        <p:attrNameLst>
                                          <p:attrName>ppt_h</p:attrName>
                                        </p:attrNameLst>
                                      </p:cBhvr>
                                      <p:tavLst>
                                        <p:tav tm="0">
                                          <p:val>
                                            <p:strVal val="ppt_h"/>
                                          </p:val>
                                        </p:tav>
                                        <p:tav tm="100000">
                                          <p:val>
                                            <p:fltVal val="0"/>
                                          </p:val>
                                        </p:tav>
                                      </p:tavLst>
                                    </p:anim>
                                    <p:set>
                                      <p:cBhvr>
                                        <p:cTn id="64" dur="1" fill="hold">
                                          <p:stCondLst>
                                            <p:cond delay="499"/>
                                          </p:stCondLst>
                                        </p:cTn>
                                        <p:tgtEl>
                                          <p:spTgt spid="17411">
                                            <p:txEl>
                                              <p:pRg st="0" end="0"/>
                                            </p:txEl>
                                          </p:spTgt>
                                        </p:tgtEl>
                                        <p:attrNameLst>
                                          <p:attrName>style.visibility</p:attrName>
                                        </p:attrNameLst>
                                      </p:cBhvr>
                                      <p:to>
                                        <p:strVal val="hidden"/>
                                      </p:to>
                                    </p:set>
                                  </p:childTnLst>
                                </p:cTn>
                              </p:par>
                              <p:par>
                                <p:cTn id="65" presetID="23" presetClass="exit" presetSubtype="32" fill="hold" grpId="1" nodeType="withEffect">
                                  <p:stCondLst>
                                    <p:cond delay="0"/>
                                  </p:stCondLst>
                                  <p:childTnLst>
                                    <p:anim calcmode="lin" valueType="num">
                                      <p:cBhvr>
                                        <p:cTn id="66" dur="500" fill="hold"/>
                                        <p:tgtEl>
                                          <p:spTgt spid="17411">
                                            <p:txEl>
                                              <p:pRg st="1" end="1"/>
                                            </p:txEl>
                                          </p:spTgt>
                                        </p:tgtEl>
                                        <p:attrNameLst>
                                          <p:attrName>ppt_w</p:attrName>
                                        </p:attrNameLst>
                                      </p:cBhvr>
                                      <p:tavLst>
                                        <p:tav tm="0">
                                          <p:val>
                                            <p:strVal val="ppt_w"/>
                                          </p:val>
                                        </p:tav>
                                        <p:tav tm="100000">
                                          <p:val>
                                            <p:fltVal val="0"/>
                                          </p:val>
                                        </p:tav>
                                      </p:tavLst>
                                    </p:anim>
                                    <p:anim calcmode="lin" valueType="num">
                                      <p:cBhvr>
                                        <p:cTn id="67" dur="500" fill="hold"/>
                                        <p:tgtEl>
                                          <p:spTgt spid="17411">
                                            <p:txEl>
                                              <p:pRg st="1" end="1"/>
                                            </p:txEl>
                                          </p:spTgt>
                                        </p:tgtEl>
                                        <p:attrNameLst>
                                          <p:attrName>ppt_h</p:attrName>
                                        </p:attrNameLst>
                                      </p:cBhvr>
                                      <p:tavLst>
                                        <p:tav tm="0">
                                          <p:val>
                                            <p:strVal val="ppt_h"/>
                                          </p:val>
                                        </p:tav>
                                        <p:tav tm="100000">
                                          <p:val>
                                            <p:fltVal val="0"/>
                                          </p:val>
                                        </p:tav>
                                      </p:tavLst>
                                    </p:anim>
                                    <p:set>
                                      <p:cBhvr>
                                        <p:cTn id="68" dur="1" fill="hold">
                                          <p:stCondLst>
                                            <p:cond delay="499"/>
                                          </p:stCondLst>
                                        </p:cTn>
                                        <p:tgtEl>
                                          <p:spTgt spid="17411">
                                            <p:txEl>
                                              <p:pRg st="1" end="1"/>
                                            </p:txEl>
                                          </p:spTgt>
                                        </p:tgtEl>
                                        <p:attrNameLst>
                                          <p:attrName>style.visibility</p:attrName>
                                        </p:attrNameLst>
                                      </p:cBhvr>
                                      <p:to>
                                        <p:strVal val="hidden"/>
                                      </p:to>
                                    </p:set>
                                  </p:childTnLst>
                                </p:cTn>
                              </p:par>
                              <p:par>
                                <p:cTn id="69" presetID="23" presetClass="exit" presetSubtype="32" fill="hold" grpId="1" nodeType="withEffect">
                                  <p:stCondLst>
                                    <p:cond delay="0"/>
                                  </p:stCondLst>
                                  <p:childTnLst>
                                    <p:anim calcmode="lin" valueType="num">
                                      <p:cBhvr>
                                        <p:cTn id="70" dur="500" fill="hold"/>
                                        <p:tgtEl>
                                          <p:spTgt spid="17411">
                                            <p:txEl>
                                              <p:pRg st="2" end="2"/>
                                            </p:txEl>
                                          </p:spTgt>
                                        </p:tgtEl>
                                        <p:attrNameLst>
                                          <p:attrName>ppt_w</p:attrName>
                                        </p:attrNameLst>
                                      </p:cBhvr>
                                      <p:tavLst>
                                        <p:tav tm="0">
                                          <p:val>
                                            <p:strVal val="ppt_w"/>
                                          </p:val>
                                        </p:tav>
                                        <p:tav tm="100000">
                                          <p:val>
                                            <p:fltVal val="0"/>
                                          </p:val>
                                        </p:tav>
                                      </p:tavLst>
                                    </p:anim>
                                    <p:anim calcmode="lin" valueType="num">
                                      <p:cBhvr>
                                        <p:cTn id="71" dur="500" fill="hold"/>
                                        <p:tgtEl>
                                          <p:spTgt spid="17411">
                                            <p:txEl>
                                              <p:pRg st="2" end="2"/>
                                            </p:txEl>
                                          </p:spTgt>
                                        </p:tgtEl>
                                        <p:attrNameLst>
                                          <p:attrName>ppt_h</p:attrName>
                                        </p:attrNameLst>
                                      </p:cBhvr>
                                      <p:tavLst>
                                        <p:tav tm="0">
                                          <p:val>
                                            <p:strVal val="ppt_h"/>
                                          </p:val>
                                        </p:tav>
                                        <p:tav tm="100000">
                                          <p:val>
                                            <p:fltVal val="0"/>
                                          </p:val>
                                        </p:tav>
                                      </p:tavLst>
                                    </p:anim>
                                    <p:set>
                                      <p:cBhvr>
                                        <p:cTn id="72" dur="1" fill="hold">
                                          <p:stCondLst>
                                            <p:cond delay="499"/>
                                          </p:stCondLst>
                                        </p:cTn>
                                        <p:tgtEl>
                                          <p:spTgt spid="17411">
                                            <p:txEl>
                                              <p:pRg st="2" end="2"/>
                                            </p:txEl>
                                          </p:spTgt>
                                        </p:tgtEl>
                                        <p:attrNameLst>
                                          <p:attrName>style.visibility</p:attrName>
                                        </p:attrNameLst>
                                      </p:cBhvr>
                                      <p:to>
                                        <p:strVal val="hidden"/>
                                      </p:to>
                                    </p:set>
                                  </p:childTnLst>
                                </p:cTn>
                              </p:par>
                              <p:par>
                                <p:cTn id="73" presetID="23" presetClass="exit" presetSubtype="32" fill="hold" grpId="1" nodeType="withEffect">
                                  <p:stCondLst>
                                    <p:cond delay="0"/>
                                  </p:stCondLst>
                                  <p:childTnLst>
                                    <p:anim calcmode="lin" valueType="num">
                                      <p:cBhvr>
                                        <p:cTn id="74" dur="500" fill="hold"/>
                                        <p:tgtEl>
                                          <p:spTgt spid="17411">
                                            <p:txEl>
                                              <p:pRg st="3" end="3"/>
                                            </p:txEl>
                                          </p:spTgt>
                                        </p:tgtEl>
                                        <p:attrNameLst>
                                          <p:attrName>ppt_w</p:attrName>
                                        </p:attrNameLst>
                                      </p:cBhvr>
                                      <p:tavLst>
                                        <p:tav tm="0">
                                          <p:val>
                                            <p:strVal val="ppt_w"/>
                                          </p:val>
                                        </p:tav>
                                        <p:tav tm="100000">
                                          <p:val>
                                            <p:fltVal val="0"/>
                                          </p:val>
                                        </p:tav>
                                      </p:tavLst>
                                    </p:anim>
                                    <p:anim calcmode="lin" valueType="num">
                                      <p:cBhvr>
                                        <p:cTn id="75" dur="500" fill="hold"/>
                                        <p:tgtEl>
                                          <p:spTgt spid="17411">
                                            <p:txEl>
                                              <p:pRg st="3" end="3"/>
                                            </p:txEl>
                                          </p:spTgt>
                                        </p:tgtEl>
                                        <p:attrNameLst>
                                          <p:attrName>ppt_h</p:attrName>
                                        </p:attrNameLst>
                                      </p:cBhvr>
                                      <p:tavLst>
                                        <p:tav tm="0">
                                          <p:val>
                                            <p:strVal val="ppt_h"/>
                                          </p:val>
                                        </p:tav>
                                        <p:tav tm="100000">
                                          <p:val>
                                            <p:fltVal val="0"/>
                                          </p:val>
                                        </p:tav>
                                      </p:tavLst>
                                    </p:anim>
                                    <p:set>
                                      <p:cBhvr>
                                        <p:cTn id="76" dur="1" fill="hold">
                                          <p:stCondLst>
                                            <p:cond delay="499"/>
                                          </p:stCondLst>
                                        </p:cTn>
                                        <p:tgtEl>
                                          <p:spTgt spid="17411">
                                            <p:txEl>
                                              <p:pRg st="3" end="3"/>
                                            </p:txEl>
                                          </p:spTgt>
                                        </p:tgtEl>
                                        <p:attrNameLst>
                                          <p:attrName>style.visibility</p:attrName>
                                        </p:attrNameLst>
                                      </p:cBhvr>
                                      <p:to>
                                        <p:strVal val="hidden"/>
                                      </p:to>
                                    </p:set>
                                  </p:childTnLst>
                                </p:cTn>
                              </p:par>
                              <p:par>
                                <p:cTn id="77" presetID="23" presetClass="exit" presetSubtype="32" fill="hold" grpId="1" nodeType="withEffect">
                                  <p:stCondLst>
                                    <p:cond delay="0"/>
                                  </p:stCondLst>
                                  <p:childTnLst>
                                    <p:anim calcmode="lin" valueType="num">
                                      <p:cBhvr>
                                        <p:cTn id="78" dur="500" fill="hold"/>
                                        <p:tgtEl>
                                          <p:spTgt spid="17411">
                                            <p:txEl>
                                              <p:pRg st="4" end="4"/>
                                            </p:txEl>
                                          </p:spTgt>
                                        </p:tgtEl>
                                        <p:attrNameLst>
                                          <p:attrName>ppt_w</p:attrName>
                                        </p:attrNameLst>
                                      </p:cBhvr>
                                      <p:tavLst>
                                        <p:tav tm="0">
                                          <p:val>
                                            <p:strVal val="ppt_w"/>
                                          </p:val>
                                        </p:tav>
                                        <p:tav tm="100000">
                                          <p:val>
                                            <p:fltVal val="0"/>
                                          </p:val>
                                        </p:tav>
                                      </p:tavLst>
                                    </p:anim>
                                    <p:anim calcmode="lin" valueType="num">
                                      <p:cBhvr>
                                        <p:cTn id="79" dur="500" fill="hold"/>
                                        <p:tgtEl>
                                          <p:spTgt spid="17411">
                                            <p:txEl>
                                              <p:pRg st="4" end="4"/>
                                            </p:txEl>
                                          </p:spTgt>
                                        </p:tgtEl>
                                        <p:attrNameLst>
                                          <p:attrName>ppt_h</p:attrName>
                                        </p:attrNameLst>
                                      </p:cBhvr>
                                      <p:tavLst>
                                        <p:tav tm="0">
                                          <p:val>
                                            <p:strVal val="ppt_h"/>
                                          </p:val>
                                        </p:tav>
                                        <p:tav tm="100000">
                                          <p:val>
                                            <p:fltVal val="0"/>
                                          </p:val>
                                        </p:tav>
                                      </p:tavLst>
                                    </p:anim>
                                    <p:set>
                                      <p:cBhvr>
                                        <p:cTn id="80" dur="1" fill="hold">
                                          <p:stCondLst>
                                            <p:cond delay="499"/>
                                          </p:stCondLst>
                                        </p:cTn>
                                        <p:tgtEl>
                                          <p:spTgt spid="17411">
                                            <p:txEl>
                                              <p:pRg st="4" end="4"/>
                                            </p:txEl>
                                          </p:spTgt>
                                        </p:tgtEl>
                                        <p:attrNameLst>
                                          <p:attrName>style.visibility</p:attrName>
                                        </p:attrNameLst>
                                      </p:cBhvr>
                                      <p:to>
                                        <p:strVal val="hidden"/>
                                      </p:to>
                                    </p:set>
                                  </p:childTnLst>
                                </p:cTn>
                              </p:par>
                              <p:par>
                                <p:cTn id="81" presetID="23" presetClass="exit" presetSubtype="32" fill="hold" grpId="1" nodeType="withEffect">
                                  <p:stCondLst>
                                    <p:cond delay="0"/>
                                  </p:stCondLst>
                                  <p:childTnLst>
                                    <p:anim calcmode="lin" valueType="num">
                                      <p:cBhvr>
                                        <p:cTn id="82" dur="500" fill="hold"/>
                                        <p:tgtEl>
                                          <p:spTgt spid="17411">
                                            <p:txEl>
                                              <p:pRg st="5" end="5"/>
                                            </p:txEl>
                                          </p:spTgt>
                                        </p:tgtEl>
                                        <p:attrNameLst>
                                          <p:attrName>ppt_w</p:attrName>
                                        </p:attrNameLst>
                                      </p:cBhvr>
                                      <p:tavLst>
                                        <p:tav tm="0">
                                          <p:val>
                                            <p:strVal val="ppt_w"/>
                                          </p:val>
                                        </p:tav>
                                        <p:tav tm="100000">
                                          <p:val>
                                            <p:fltVal val="0"/>
                                          </p:val>
                                        </p:tav>
                                      </p:tavLst>
                                    </p:anim>
                                    <p:anim calcmode="lin" valueType="num">
                                      <p:cBhvr>
                                        <p:cTn id="83" dur="500" fill="hold"/>
                                        <p:tgtEl>
                                          <p:spTgt spid="17411">
                                            <p:txEl>
                                              <p:pRg st="5" end="5"/>
                                            </p:txEl>
                                          </p:spTgt>
                                        </p:tgtEl>
                                        <p:attrNameLst>
                                          <p:attrName>ppt_h</p:attrName>
                                        </p:attrNameLst>
                                      </p:cBhvr>
                                      <p:tavLst>
                                        <p:tav tm="0">
                                          <p:val>
                                            <p:strVal val="ppt_h"/>
                                          </p:val>
                                        </p:tav>
                                        <p:tav tm="100000">
                                          <p:val>
                                            <p:fltVal val="0"/>
                                          </p:val>
                                        </p:tav>
                                      </p:tavLst>
                                    </p:anim>
                                    <p:set>
                                      <p:cBhvr>
                                        <p:cTn id="84" dur="1" fill="hold">
                                          <p:stCondLst>
                                            <p:cond delay="499"/>
                                          </p:stCondLst>
                                        </p:cTn>
                                        <p:tgtEl>
                                          <p:spTgt spid="17411">
                                            <p:txEl>
                                              <p:pRg st="5" end="5"/>
                                            </p:txEl>
                                          </p:spTgt>
                                        </p:tgtEl>
                                        <p:attrNameLst>
                                          <p:attrName>style.visibility</p:attrName>
                                        </p:attrNameLst>
                                      </p:cBhvr>
                                      <p:to>
                                        <p:strVal val="hidden"/>
                                      </p:to>
                                    </p:set>
                                  </p:childTnLst>
                                </p:cTn>
                              </p:par>
                              <p:par>
                                <p:cTn id="85" presetID="23" presetClass="exit" presetSubtype="32" fill="hold" grpId="1" nodeType="withEffect">
                                  <p:stCondLst>
                                    <p:cond delay="0"/>
                                  </p:stCondLst>
                                  <p:childTnLst>
                                    <p:anim calcmode="lin" valueType="num">
                                      <p:cBhvr>
                                        <p:cTn id="86" dur="500" fill="hold"/>
                                        <p:tgtEl>
                                          <p:spTgt spid="17411">
                                            <p:txEl>
                                              <p:pRg st="6" end="6"/>
                                            </p:txEl>
                                          </p:spTgt>
                                        </p:tgtEl>
                                        <p:attrNameLst>
                                          <p:attrName>ppt_w</p:attrName>
                                        </p:attrNameLst>
                                      </p:cBhvr>
                                      <p:tavLst>
                                        <p:tav tm="0">
                                          <p:val>
                                            <p:strVal val="ppt_w"/>
                                          </p:val>
                                        </p:tav>
                                        <p:tav tm="100000">
                                          <p:val>
                                            <p:fltVal val="0"/>
                                          </p:val>
                                        </p:tav>
                                      </p:tavLst>
                                    </p:anim>
                                    <p:anim calcmode="lin" valueType="num">
                                      <p:cBhvr>
                                        <p:cTn id="87" dur="500" fill="hold"/>
                                        <p:tgtEl>
                                          <p:spTgt spid="17411">
                                            <p:txEl>
                                              <p:pRg st="6" end="6"/>
                                            </p:txEl>
                                          </p:spTgt>
                                        </p:tgtEl>
                                        <p:attrNameLst>
                                          <p:attrName>ppt_h</p:attrName>
                                        </p:attrNameLst>
                                      </p:cBhvr>
                                      <p:tavLst>
                                        <p:tav tm="0">
                                          <p:val>
                                            <p:strVal val="ppt_h"/>
                                          </p:val>
                                        </p:tav>
                                        <p:tav tm="100000">
                                          <p:val>
                                            <p:fltVal val="0"/>
                                          </p:val>
                                        </p:tav>
                                      </p:tavLst>
                                    </p:anim>
                                    <p:set>
                                      <p:cBhvr>
                                        <p:cTn id="88" dur="1" fill="hold">
                                          <p:stCondLst>
                                            <p:cond delay="499"/>
                                          </p:stCondLst>
                                        </p:cTn>
                                        <p:tgtEl>
                                          <p:spTgt spid="17411">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0" grpId="1"/>
      <p:bldP spid="17410" grpId="2"/>
      <p:bldP spid="17411" grpId="0" build="p"/>
      <p:bldP spid="17411" grpId="1" build="allAtOnce"/>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en-US" b="1">
                <a:solidFill>
                  <a:schemeClr val="tx2">
                    <a:satMod val="200000"/>
                  </a:schemeClr>
                </a:solidFill>
              </a:rPr>
              <a:t>4. </a:t>
            </a:r>
            <a:r>
              <a:rPr lang="en-US" b="1" u="sng">
                <a:solidFill>
                  <a:schemeClr val="tx2">
                    <a:satMod val="200000"/>
                  </a:schemeClr>
                </a:solidFill>
              </a:rPr>
              <a:t>The  for loop</a:t>
            </a:r>
            <a:endParaRPr lang="en-US" b="1">
              <a:solidFill>
                <a:schemeClr val="tx2">
                  <a:satMod val="200000"/>
                </a:schemeClr>
              </a:solidFill>
            </a:endParaRPr>
          </a:p>
        </p:txBody>
      </p:sp>
      <p:sp>
        <p:nvSpPr>
          <p:cNvPr id="46083" name="Rectangle 3"/>
          <p:cNvSpPr>
            <a:spLocks noGrp="1" noChangeArrowheads="1"/>
          </p:cNvSpPr>
          <p:nvPr>
            <p:ph idx="1"/>
          </p:nvPr>
        </p:nvSpPr>
        <p:spPr/>
        <p:txBody>
          <a:bodyPr>
            <a:normAutofit fontScale="85000" lnSpcReduction="20000"/>
          </a:bodyPr>
          <a:lstStyle/>
          <a:p>
            <a:pPr eaLnBrk="1" hangingPunct="1">
              <a:lnSpc>
                <a:spcPct val="90000"/>
              </a:lnSpc>
              <a:buFont typeface="Wingdings" pitchFamily="2" charset="2"/>
              <a:buNone/>
            </a:pPr>
            <a:r>
              <a:rPr lang="en-US" dirty="0" smtClean="0"/>
              <a:t>The stepwise working is as follows:</a:t>
            </a:r>
          </a:p>
          <a:p>
            <a:pPr eaLnBrk="1" hangingPunct="1">
              <a:lnSpc>
                <a:spcPct val="90000"/>
              </a:lnSpc>
              <a:buFont typeface="Wingdings" pitchFamily="2" charset="2"/>
              <a:buNone/>
            </a:pPr>
            <a:r>
              <a:rPr lang="en-US" dirty="0" smtClean="0"/>
              <a:t>   </a:t>
            </a:r>
          </a:p>
          <a:p>
            <a:pPr eaLnBrk="1" hangingPunct="1">
              <a:lnSpc>
                <a:spcPct val="90000"/>
              </a:lnSpc>
              <a:buFont typeface="Wingdings" pitchFamily="2" charset="2"/>
              <a:buNone/>
            </a:pPr>
            <a:r>
              <a:rPr lang="en-US" dirty="0" smtClean="0"/>
              <a:t>                  </a:t>
            </a:r>
          </a:p>
          <a:p>
            <a:pPr eaLnBrk="1" hangingPunct="1">
              <a:lnSpc>
                <a:spcPct val="90000"/>
              </a:lnSpc>
              <a:buFont typeface="Wingdings" pitchFamily="2" charset="2"/>
              <a:buNone/>
            </a:pPr>
            <a:r>
              <a:rPr lang="en-US" dirty="0" smtClean="0"/>
              <a:t>  for (n=1;       n&lt;6 ;           n++ ) </a:t>
            </a:r>
          </a:p>
          <a:p>
            <a:pPr eaLnBrk="1" hangingPunct="1">
              <a:lnSpc>
                <a:spcPct val="90000"/>
              </a:lnSpc>
              <a:buFont typeface="Wingdings" pitchFamily="2" charset="2"/>
              <a:buNone/>
            </a:pPr>
            <a:r>
              <a:rPr lang="en-US" dirty="0" smtClean="0"/>
              <a:t>     </a:t>
            </a:r>
          </a:p>
          <a:p>
            <a:pPr eaLnBrk="1" hangingPunct="1">
              <a:lnSpc>
                <a:spcPct val="90000"/>
              </a:lnSpc>
              <a:buFont typeface="Wingdings" pitchFamily="2" charset="2"/>
              <a:buNone/>
            </a:pPr>
            <a:r>
              <a:rPr lang="en-US" dirty="0" smtClean="0"/>
              <a:t>         {                        </a:t>
            </a:r>
          </a:p>
          <a:p>
            <a:pPr eaLnBrk="1" hangingPunct="1">
              <a:lnSpc>
                <a:spcPct val="90000"/>
              </a:lnSpc>
              <a:buFont typeface="Wingdings" pitchFamily="2" charset="2"/>
              <a:buNone/>
            </a:pPr>
            <a:r>
              <a:rPr lang="en-US" dirty="0" smtClean="0"/>
              <a:t>           statement1 ;</a:t>
            </a:r>
          </a:p>
          <a:p>
            <a:pPr eaLnBrk="1" hangingPunct="1">
              <a:lnSpc>
                <a:spcPct val="90000"/>
              </a:lnSpc>
              <a:buFont typeface="Wingdings" pitchFamily="2" charset="2"/>
              <a:buNone/>
            </a:pPr>
            <a:r>
              <a:rPr lang="en-US" dirty="0" smtClean="0"/>
              <a:t>         </a:t>
            </a:r>
          </a:p>
          <a:p>
            <a:pPr eaLnBrk="1" hangingPunct="1">
              <a:lnSpc>
                <a:spcPct val="90000"/>
              </a:lnSpc>
              <a:buFont typeface="Wingdings" pitchFamily="2" charset="2"/>
              <a:buNone/>
            </a:pPr>
            <a:r>
              <a:rPr lang="en-US" dirty="0" smtClean="0"/>
              <a:t>              } 	</a:t>
            </a:r>
          </a:p>
          <a:p>
            <a:pPr eaLnBrk="1" hangingPunct="1">
              <a:lnSpc>
                <a:spcPct val="90000"/>
              </a:lnSpc>
              <a:buFont typeface="Wingdings" pitchFamily="2" charset="2"/>
              <a:buNone/>
            </a:pPr>
            <a:r>
              <a:rPr lang="en-US" dirty="0" smtClean="0"/>
              <a:t>              </a:t>
            </a:r>
          </a:p>
          <a:p>
            <a:pPr eaLnBrk="1" hangingPunct="1">
              <a:lnSpc>
                <a:spcPct val="90000"/>
              </a:lnSpc>
              <a:buFont typeface="Wingdings" pitchFamily="2" charset="2"/>
              <a:buNone/>
            </a:pPr>
            <a:r>
              <a:rPr lang="en-US" dirty="0" smtClean="0"/>
              <a:t>           statement2;</a:t>
            </a:r>
          </a:p>
        </p:txBody>
      </p:sp>
      <p:sp>
        <p:nvSpPr>
          <p:cNvPr id="13" name="Footer Placeholder 12"/>
          <p:cNvSpPr>
            <a:spLocks noGrp="1"/>
          </p:cNvSpPr>
          <p:nvPr>
            <p:ph type="ftr" sz="quarter" idx="11"/>
          </p:nvPr>
        </p:nvSpPr>
        <p:spPr/>
        <p:txBody>
          <a:bodyPr/>
          <a:lstStyle/>
          <a:p>
            <a:r>
              <a:rPr lang="en-US" smtClean="0"/>
              <a:t>Slides by Mrs. Pai for Sem 6 (2016-2017)</a:t>
            </a:r>
            <a:endParaRPr lang="en-US"/>
          </a:p>
        </p:txBody>
      </p:sp>
      <p:grpSp>
        <p:nvGrpSpPr>
          <p:cNvPr id="21" name="Group 20"/>
          <p:cNvGrpSpPr/>
          <p:nvPr/>
        </p:nvGrpSpPr>
        <p:grpSpPr>
          <a:xfrm>
            <a:off x="990600" y="2133600"/>
            <a:ext cx="3276600" cy="3200400"/>
            <a:chOff x="990600" y="2133600"/>
            <a:chExt cx="3276600" cy="3200400"/>
          </a:xfrm>
        </p:grpSpPr>
        <p:cxnSp>
          <p:nvCxnSpPr>
            <p:cNvPr id="17" name="Curved Connector 16"/>
            <p:cNvCxnSpPr/>
            <p:nvPr/>
          </p:nvCxnSpPr>
          <p:spPr>
            <a:xfrm>
              <a:off x="990600" y="2209800"/>
              <a:ext cx="609600" cy="3810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urved Connector 24"/>
            <p:cNvCxnSpPr/>
            <p:nvPr/>
          </p:nvCxnSpPr>
          <p:spPr>
            <a:xfrm rot="5400000">
              <a:off x="2286000" y="3124200"/>
              <a:ext cx="533400" cy="3810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urved Connector 26"/>
            <p:cNvCxnSpPr/>
            <p:nvPr/>
          </p:nvCxnSpPr>
          <p:spPr>
            <a:xfrm rot="5400000">
              <a:off x="1524000" y="3733800"/>
              <a:ext cx="2057400" cy="11430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urved Connector 31"/>
            <p:cNvCxnSpPr/>
            <p:nvPr/>
          </p:nvCxnSpPr>
          <p:spPr>
            <a:xfrm flipV="1">
              <a:off x="3048000" y="3124200"/>
              <a:ext cx="1219200" cy="1066800"/>
            </a:xfrm>
            <a:prstGeom prst="curvedConnector3">
              <a:avLst>
                <a:gd name="adj1" fmla="val 100000"/>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Curved Up Arrow 50"/>
            <p:cNvSpPr/>
            <p:nvPr/>
          </p:nvSpPr>
          <p:spPr>
            <a:xfrm rot="11347023">
              <a:off x="3200400" y="2133600"/>
              <a:ext cx="838200" cy="3048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U-Turn Arrow 19"/>
            <p:cNvSpPr/>
            <p:nvPr/>
          </p:nvSpPr>
          <p:spPr>
            <a:xfrm>
              <a:off x="1828800" y="2209800"/>
              <a:ext cx="762000" cy="457200"/>
            </a:xfrm>
            <a:prstGeom prst="uturnArrow">
              <a:avLst>
                <a:gd name="adj1" fmla="val 1191"/>
                <a:gd name="adj2" fmla="val 25000"/>
                <a:gd name="adj3" fmla="val 25000"/>
                <a:gd name="adj4" fmla="val 43750"/>
                <a:gd name="adj5" fmla="val 7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4" name="Slide Number Placeholder 13"/>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p:cTn id="7" dur="1000" fill="hold"/>
                                        <p:tgtEl>
                                          <p:spTgt spid="46082"/>
                                        </p:tgtEl>
                                        <p:attrNameLst>
                                          <p:attrName>ppt_x</p:attrName>
                                        </p:attrNameLst>
                                      </p:cBhvr>
                                      <p:tavLst>
                                        <p:tav tm="0">
                                          <p:val>
                                            <p:strVal val="#ppt_x-.2"/>
                                          </p:val>
                                        </p:tav>
                                        <p:tav tm="100000">
                                          <p:val>
                                            <p:strVal val="#ppt_x"/>
                                          </p:val>
                                        </p:tav>
                                      </p:tavLst>
                                    </p:anim>
                                    <p:anim calcmode="lin" valueType="num">
                                      <p:cBhvr>
                                        <p:cTn id="8" dur="1000" fill="hold"/>
                                        <p:tgtEl>
                                          <p:spTgt spid="460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46082"/>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6083">
                                            <p:txEl>
                                              <p:pRg st="0" end="0"/>
                                            </p:txEl>
                                          </p:spTgt>
                                        </p:tgtEl>
                                        <p:attrNameLst>
                                          <p:attrName>style.visibility</p:attrName>
                                        </p:attrNameLst>
                                      </p:cBhvr>
                                      <p:to>
                                        <p:strVal val="visible"/>
                                      </p:to>
                                    </p:set>
                                    <p:animEffect transition="in" filter="fade">
                                      <p:cBhvr>
                                        <p:cTn id="14" dur="500"/>
                                        <p:tgtEl>
                                          <p:spTgt spid="46083">
                                            <p:txEl>
                                              <p:pRg st="0" end="0"/>
                                            </p:txEl>
                                          </p:spTgt>
                                        </p:tgtEl>
                                      </p:cBhvr>
                                    </p:animEffect>
                                    <p:anim calcmode="lin" valueType="num">
                                      <p:cBhvr>
                                        <p:cTn id="15" dur="500" fill="hold"/>
                                        <p:tgtEl>
                                          <p:spTgt spid="4608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608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6083">
                                            <p:txEl>
                                              <p:pRg st="1" end="1"/>
                                            </p:txEl>
                                          </p:spTgt>
                                        </p:tgtEl>
                                        <p:attrNameLst>
                                          <p:attrName>style.visibility</p:attrName>
                                        </p:attrNameLst>
                                      </p:cBhvr>
                                      <p:to>
                                        <p:strVal val="visible"/>
                                      </p:to>
                                    </p:set>
                                    <p:animEffect transition="in" filter="fade">
                                      <p:cBhvr>
                                        <p:cTn id="21" dur="500"/>
                                        <p:tgtEl>
                                          <p:spTgt spid="46083">
                                            <p:txEl>
                                              <p:pRg st="1" end="1"/>
                                            </p:txEl>
                                          </p:spTgt>
                                        </p:tgtEl>
                                      </p:cBhvr>
                                    </p:animEffect>
                                    <p:anim calcmode="lin" valueType="num">
                                      <p:cBhvr>
                                        <p:cTn id="22" dur="5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4608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46083">
                                            <p:txEl>
                                              <p:pRg st="2" end="2"/>
                                            </p:txEl>
                                          </p:spTgt>
                                        </p:tgtEl>
                                        <p:attrNameLst>
                                          <p:attrName>style.visibility</p:attrName>
                                        </p:attrNameLst>
                                      </p:cBhvr>
                                      <p:to>
                                        <p:strVal val="visible"/>
                                      </p:to>
                                    </p:set>
                                    <p:animEffect transition="in" filter="fade">
                                      <p:cBhvr>
                                        <p:cTn id="28" dur="500"/>
                                        <p:tgtEl>
                                          <p:spTgt spid="46083">
                                            <p:txEl>
                                              <p:pRg st="2" end="2"/>
                                            </p:txEl>
                                          </p:spTgt>
                                        </p:tgtEl>
                                      </p:cBhvr>
                                    </p:animEffect>
                                    <p:anim calcmode="lin" valueType="num">
                                      <p:cBhvr>
                                        <p:cTn id="29" dur="5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4608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46083">
                                            <p:txEl>
                                              <p:pRg st="3" end="3"/>
                                            </p:txEl>
                                          </p:spTgt>
                                        </p:tgtEl>
                                        <p:attrNameLst>
                                          <p:attrName>style.visibility</p:attrName>
                                        </p:attrNameLst>
                                      </p:cBhvr>
                                      <p:to>
                                        <p:strVal val="visible"/>
                                      </p:to>
                                    </p:set>
                                    <p:animEffect transition="in" filter="fade">
                                      <p:cBhvr>
                                        <p:cTn id="35" dur="500"/>
                                        <p:tgtEl>
                                          <p:spTgt spid="46083">
                                            <p:txEl>
                                              <p:pRg st="3" end="3"/>
                                            </p:txEl>
                                          </p:spTgt>
                                        </p:tgtEl>
                                      </p:cBhvr>
                                    </p:animEffect>
                                    <p:anim calcmode="lin" valueType="num">
                                      <p:cBhvr>
                                        <p:cTn id="36" dur="5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4608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46083">
                                            <p:txEl>
                                              <p:pRg st="4" end="4"/>
                                            </p:txEl>
                                          </p:spTgt>
                                        </p:tgtEl>
                                        <p:attrNameLst>
                                          <p:attrName>style.visibility</p:attrName>
                                        </p:attrNameLst>
                                      </p:cBhvr>
                                      <p:to>
                                        <p:strVal val="visible"/>
                                      </p:to>
                                    </p:set>
                                    <p:animEffect transition="in" filter="fade">
                                      <p:cBhvr>
                                        <p:cTn id="42" dur="500"/>
                                        <p:tgtEl>
                                          <p:spTgt spid="46083">
                                            <p:txEl>
                                              <p:pRg st="4" end="4"/>
                                            </p:txEl>
                                          </p:spTgt>
                                        </p:tgtEl>
                                      </p:cBhvr>
                                    </p:animEffect>
                                    <p:anim calcmode="lin" valueType="num">
                                      <p:cBhvr>
                                        <p:cTn id="43" dur="500" fill="hold"/>
                                        <p:tgtEl>
                                          <p:spTgt spid="4608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46083">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46083">
                                            <p:txEl>
                                              <p:pRg st="5" end="5"/>
                                            </p:txEl>
                                          </p:spTgt>
                                        </p:tgtEl>
                                        <p:attrNameLst>
                                          <p:attrName>style.visibility</p:attrName>
                                        </p:attrNameLst>
                                      </p:cBhvr>
                                      <p:to>
                                        <p:strVal val="visible"/>
                                      </p:to>
                                    </p:set>
                                    <p:animEffect transition="in" filter="fade">
                                      <p:cBhvr>
                                        <p:cTn id="49" dur="500"/>
                                        <p:tgtEl>
                                          <p:spTgt spid="46083">
                                            <p:txEl>
                                              <p:pRg st="5" end="5"/>
                                            </p:txEl>
                                          </p:spTgt>
                                        </p:tgtEl>
                                      </p:cBhvr>
                                    </p:animEffect>
                                    <p:anim calcmode="lin" valueType="num">
                                      <p:cBhvr>
                                        <p:cTn id="50" dur="500" fill="hold"/>
                                        <p:tgtEl>
                                          <p:spTgt spid="46083">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46083">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4" presetClass="entr" presetSubtype="0" fill="hold" grpId="0" nodeType="clickEffect">
                                  <p:stCondLst>
                                    <p:cond delay="0"/>
                                  </p:stCondLst>
                                  <p:childTnLst>
                                    <p:set>
                                      <p:cBhvr>
                                        <p:cTn id="55" dur="1" fill="hold">
                                          <p:stCondLst>
                                            <p:cond delay="0"/>
                                          </p:stCondLst>
                                        </p:cTn>
                                        <p:tgtEl>
                                          <p:spTgt spid="46083">
                                            <p:txEl>
                                              <p:pRg st="6" end="6"/>
                                            </p:txEl>
                                          </p:spTgt>
                                        </p:tgtEl>
                                        <p:attrNameLst>
                                          <p:attrName>style.visibility</p:attrName>
                                        </p:attrNameLst>
                                      </p:cBhvr>
                                      <p:to>
                                        <p:strVal val="visible"/>
                                      </p:to>
                                    </p:set>
                                    <p:animEffect transition="in" filter="fade">
                                      <p:cBhvr>
                                        <p:cTn id="56" dur="500"/>
                                        <p:tgtEl>
                                          <p:spTgt spid="46083">
                                            <p:txEl>
                                              <p:pRg st="6" end="6"/>
                                            </p:txEl>
                                          </p:spTgt>
                                        </p:tgtEl>
                                      </p:cBhvr>
                                    </p:animEffect>
                                    <p:anim calcmode="lin" valueType="num">
                                      <p:cBhvr>
                                        <p:cTn id="57" dur="500" fill="hold"/>
                                        <p:tgtEl>
                                          <p:spTgt spid="46083">
                                            <p:txEl>
                                              <p:pRg st="6" end="6"/>
                                            </p:txEl>
                                          </p:spTgt>
                                        </p:tgtEl>
                                        <p:attrNameLst>
                                          <p:attrName>ppt_x</p:attrName>
                                        </p:attrNameLst>
                                      </p:cBhvr>
                                      <p:tavLst>
                                        <p:tav tm="0">
                                          <p:val>
                                            <p:strVal val="#ppt_x"/>
                                          </p:val>
                                        </p:tav>
                                        <p:tav tm="100000">
                                          <p:val>
                                            <p:strVal val="#ppt_x"/>
                                          </p:val>
                                        </p:tav>
                                      </p:tavLst>
                                    </p:anim>
                                    <p:anim calcmode="lin" valueType="num">
                                      <p:cBhvr>
                                        <p:cTn id="58" dur="500" fill="hold"/>
                                        <p:tgtEl>
                                          <p:spTgt spid="46083">
                                            <p:txEl>
                                              <p:pRg st="6" end="6"/>
                                            </p:txEl>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4" presetClass="entr" presetSubtype="0" fill="hold" grpId="0" nodeType="clickEffect">
                                  <p:stCondLst>
                                    <p:cond delay="0"/>
                                  </p:stCondLst>
                                  <p:childTnLst>
                                    <p:set>
                                      <p:cBhvr>
                                        <p:cTn id="62" dur="1" fill="hold">
                                          <p:stCondLst>
                                            <p:cond delay="0"/>
                                          </p:stCondLst>
                                        </p:cTn>
                                        <p:tgtEl>
                                          <p:spTgt spid="46083">
                                            <p:txEl>
                                              <p:pRg st="7" end="7"/>
                                            </p:txEl>
                                          </p:spTgt>
                                        </p:tgtEl>
                                        <p:attrNameLst>
                                          <p:attrName>style.visibility</p:attrName>
                                        </p:attrNameLst>
                                      </p:cBhvr>
                                      <p:to>
                                        <p:strVal val="visible"/>
                                      </p:to>
                                    </p:set>
                                    <p:animEffect transition="in" filter="fade">
                                      <p:cBhvr>
                                        <p:cTn id="63" dur="500"/>
                                        <p:tgtEl>
                                          <p:spTgt spid="46083">
                                            <p:txEl>
                                              <p:pRg st="7" end="7"/>
                                            </p:txEl>
                                          </p:spTgt>
                                        </p:tgtEl>
                                      </p:cBhvr>
                                    </p:animEffect>
                                    <p:anim calcmode="lin" valueType="num">
                                      <p:cBhvr>
                                        <p:cTn id="64" dur="500" fill="hold"/>
                                        <p:tgtEl>
                                          <p:spTgt spid="46083">
                                            <p:txEl>
                                              <p:pRg st="7" end="7"/>
                                            </p:txEl>
                                          </p:spTgt>
                                        </p:tgtEl>
                                        <p:attrNameLst>
                                          <p:attrName>ppt_x</p:attrName>
                                        </p:attrNameLst>
                                      </p:cBhvr>
                                      <p:tavLst>
                                        <p:tav tm="0">
                                          <p:val>
                                            <p:strVal val="#ppt_x"/>
                                          </p:val>
                                        </p:tav>
                                        <p:tav tm="100000">
                                          <p:val>
                                            <p:strVal val="#ppt_x"/>
                                          </p:val>
                                        </p:tav>
                                      </p:tavLst>
                                    </p:anim>
                                    <p:anim calcmode="lin" valueType="num">
                                      <p:cBhvr>
                                        <p:cTn id="65" dur="500" fill="hold"/>
                                        <p:tgtEl>
                                          <p:spTgt spid="46083">
                                            <p:txEl>
                                              <p:pRg st="7" end="7"/>
                                            </p:txEl>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4" presetClass="entr" presetSubtype="0" fill="hold" grpId="0" nodeType="clickEffect">
                                  <p:stCondLst>
                                    <p:cond delay="0"/>
                                  </p:stCondLst>
                                  <p:childTnLst>
                                    <p:set>
                                      <p:cBhvr>
                                        <p:cTn id="69" dur="1" fill="hold">
                                          <p:stCondLst>
                                            <p:cond delay="0"/>
                                          </p:stCondLst>
                                        </p:cTn>
                                        <p:tgtEl>
                                          <p:spTgt spid="46083">
                                            <p:txEl>
                                              <p:pRg st="8" end="8"/>
                                            </p:txEl>
                                          </p:spTgt>
                                        </p:tgtEl>
                                        <p:attrNameLst>
                                          <p:attrName>style.visibility</p:attrName>
                                        </p:attrNameLst>
                                      </p:cBhvr>
                                      <p:to>
                                        <p:strVal val="visible"/>
                                      </p:to>
                                    </p:set>
                                    <p:animEffect transition="in" filter="fade">
                                      <p:cBhvr>
                                        <p:cTn id="70" dur="500"/>
                                        <p:tgtEl>
                                          <p:spTgt spid="46083">
                                            <p:txEl>
                                              <p:pRg st="8" end="8"/>
                                            </p:txEl>
                                          </p:spTgt>
                                        </p:tgtEl>
                                      </p:cBhvr>
                                    </p:animEffect>
                                    <p:anim calcmode="lin" valueType="num">
                                      <p:cBhvr>
                                        <p:cTn id="71" dur="500" fill="hold"/>
                                        <p:tgtEl>
                                          <p:spTgt spid="46083">
                                            <p:txEl>
                                              <p:pRg st="8" end="8"/>
                                            </p:txEl>
                                          </p:spTgt>
                                        </p:tgtEl>
                                        <p:attrNameLst>
                                          <p:attrName>ppt_x</p:attrName>
                                        </p:attrNameLst>
                                      </p:cBhvr>
                                      <p:tavLst>
                                        <p:tav tm="0">
                                          <p:val>
                                            <p:strVal val="#ppt_x"/>
                                          </p:val>
                                        </p:tav>
                                        <p:tav tm="100000">
                                          <p:val>
                                            <p:strVal val="#ppt_x"/>
                                          </p:val>
                                        </p:tav>
                                      </p:tavLst>
                                    </p:anim>
                                    <p:anim calcmode="lin" valueType="num">
                                      <p:cBhvr>
                                        <p:cTn id="72" dur="500" fill="hold"/>
                                        <p:tgtEl>
                                          <p:spTgt spid="46083">
                                            <p:txEl>
                                              <p:pRg st="8" end="8"/>
                                            </p:txEl>
                                          </p:spTgt>
                                        </p:tgtEl>
                                        <p:attrNameLst>
                                          <p:attrName>ppt_y</p:attrName>
                                        </p:attrNameLst>
                                      </p:cBhvr>
                                      <p:tavLst>
                                        <p:tav tm="0">
                                          <p:val>
                                            <p:strVal val="#ppt_y+.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4" presetClass="entr" presetSubtype="0" fill="hold" grpId="0" nodeType="clickEffect">
                                  <p:stCondLst>
                                    <p:cond delay="0"/>
                                  </p:stCondLst>
                                  <p:childTnLst>
                                    <p:set>
                                      <p:cBhvr>
                                        <p:cTn id="76" dur="1" fill="hold">
                                          <p:stCondLst>
                                            <p:cond delay="0"/>
                                          </p:stCondLst>
                                        </p:cTn>
                                        <p:tgtEl>
                                          <p:spTgt spid="46083">
                                            <p:txEl>
                                              <p:pRg st="9" end="9"/>
                                            </p:txEl>
                                          </p:spTgt>
                                        </p:tgtEl>
                                        <p:attrNameLst>
                                          <p:attrName>style.visibility</p:attrName>
                                        </p:attrNameLst>
                                      </p:cBhvr>
                                      <p:to>
                                        <p:strVal val="visible"/>
                                      </p:to>
                                    </p:set>
                                    <p:animEffect transition="in" filter="fade">
                                      <p:cBhvr>
                                        <p:cTn id="77" dur="500"/>
                                        <p:tgtEl>
                                          <p:spTgt spid="46083">
                                            <p:txEl>
                                              <p:pRg st="9" end="9"/>
                                            </p:txEl>
                                          </p:spTgt>
                                        </p:tgtEl>
                                      </p:cBhvr>
                                    </p:animEffect>
                                    <p:anim calcmode="lin" valueType="num">
                                      <p:cBhvr>
                                        <p:cTn id="78" dur="500" fill="hold"/>
                                        <p:tgtEl>
                                          <p:spTgt spid="46083">
                                            <p:txEl>
                                              <p:pRg st="9" end="9"/>
                                            </p:txEl>
                                          </p:spTgt>
                                        </p:tgtEl>
                                        <p:attrNameLst>
                                          <p:attrName>ppt_x</p:attrName>
                                        </p:attrNameLst>
                                      </p:cBhvr>
                                      <p:tavLst>
                                        <p:tav tm="0">
                                          <p:val>
                                            <p:strVal val="#ppt_x"/>
                                          </p:val>
                                        </p:tav>
                                        <p:tav tm="100000">
                                          <p:val>
                                            <p:strVal val="#ppt_x"/>
                                          </p:val>
                                        </p:tav>
                                      </p:tavLst>
                                    </p:anim>
                                    <p:anim calcmode="lin" valueType="num">
                                      <p:cBhvr>
                                        <p:cTn id="79" dur="500" fill="hold"/>
                                        <p:tgtEl>
                                          <p:spTgt spid="46083">
                                            <p:txEl>
                                              <p:pRg st="9" end="9"/>
                                            </p:txEl>
                                          </p:spTgt>
                                        </p:tgtEl>
                                        <p:attrNameLst>
                                          <p:attrName>ppt_y</p:attrName>
                                        </p:attrNameLst>
                                      </p:cBhvr>
                                      <p:tavLst>
                                        <p:tav tm="0">
                                          <p:val>
                                            <p:strVal val="#ppt_y+.05"/>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4" presetClass="entr" presetSubtype="0" fill="hold" grpId="0" nodeType="clickEffect">
                                  <p:stCondLst>
                                    <p:cond delay="0"/>
                                  </p:stCondLst>
                                  <p:childTnLst>
                                    <p:set>
                                      <p:cBhvr>
                                        <p:cTn id="83" dur="1" fill="hold">
                                          <p:stCondLst>
                                            <p:cond delay="0"/>
                                          </p:stCondLst>
                                        </p:cTn>
                                        <p:tgtEl>
                                          <p:spTgt spid="46083">
                                            <p:txEl>
                                              <p:pRg st="10" end="10"/>
                                            </p:txEl>
                                          </p:spTgt>
                                        </p:tgtEl>
                                        <p:attrNameLst>
                                          <p:attrName>style.visibility</p:attrName>
                                        </p:attrNameLst>
                                      </p:cBhvr>
                                      <p:to>
                                        <p:strVal val="visible"/>
                                      </p:to>
                                    </p:set>
                                    <p:animEffect transition="in" filter="fade">
                                      <p:cBhvr>
                                        <p:cTn id="84" dur="500"/>
                                        <p:tgtEl>
                                          <p:spTgt spid="46083">
                                            <p:txEl>
                                              <p:pRg st="10" end="10"/>
                                            </p:txEl>
                                          </p:spTgt>
                                        </p:tgtEl>
                                      </p:cBhvr>
                                    </p:animEffect>
                                    <p:anim calcmode="lin" valueType="num">
                                      <p:cBhvr>
                                        <p:cTn id="85" dur="500" fill="hold"/>
                                        <p:tgtEl>
                                          <p:spTgt spid="46083">
                                            <p:txEl>
                                              <p:pRg st="10" end="10"/>
                                            </p:txEl>
                                          </p:spTgt>
                                        </p:tgtEl>
                                        <p:attrNameLst>
                                          <p:attrName>ppt_x</p:attrName>
                                        </p:attrNameLst>
                                      </p:cBhvr>
                                      <p:tavLst>
                                        <p:tav tm="0">
                                          <p:val>
                                            <p:strVal val="#ppt_x"/>
                                          </p:val>
                                        </p:tav>
                                        <p:tav tm="100000">
                                          <p:val>
                                            <p:strVal val="#ppt_x"/>
                                          </p:val>
                                        </p:tav>
                                      </p:tavLst>
                                    </p:anim>
                                    <p:anim calcmode="lin" valueType="num">
                                      <p:cBhvr>
                                        <p:cTn id="86" dur="500" fill="hold"/>
                                        <p:tgtEl>
                                          <p:spTgt spid="46083">
                                            <p:txEl>
                                              <p:pRg st="10" end="1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u="sng" dirty="0" smtClean="0"/>
              <a:t>Program1 with  </a:t>
            </a:r>
            <a:r>
              <a:rPr lang="en-US" i="1" u="sng" dirty="0" smtClean="0">
                <a:solidFill>
                  <a:srgbClr val="FF0000"/>
                </a:solidFill>
              </a:rPr>
              <a:t>for</a:t>
            </a:r>
            <a:endParaRPr lang="en-US" dirty="0"/>
          </a:p>
        </p:txBody>
      </p:sp>
      <p:sp>
        <p:nvSpPr>
          <p:cNvPr id="50179" name="Content Placeholder 2"/>
          <p:cNvSpPr>
            <a:spLocks noGrp="1"/>
          </p:cNvSpPr>
          <p:nvPr>
            <p:ph idx="1"/>
          </p:nvPr>
        </p:nvSpPr>
        <p:spPr>
          <a:xfrm>
            <a:off x="914400" y="1295400"/>
            <a:ext cx="7772400" cy="5060950"/>
          </a:xfrm>
        </p:spPr>
        <p:txBody>
          <a:bodyPr>
            <a:normAutofit fontScale="92500"/>
          </a:bodyPr>
          <a:lstStyle/>
          <a:p>
            <a:pPr>
              <a:buFont typeface="Wingdings" pitchFamily="2" charset="2"/>
              <a:buNone/>
            </a:pPr>
            <a:r>
              <a:rPr lang="en-US" dirty="0" smtClean="0"/>
              <a:t>//sum of integers 5 to 20</a:t>
            </a:r>
          </a:p>
          <a:p>
            <a:pPr>
              <a:buFont typeface="Wingdings" pitchFamily="2" charset="2"/>
              <a:buNone/>
            </a:pPr>
            <a:r>
              <a:rPr lang="en-US" dirty="0" smtClean="0"/>
              <a:t>{  </a:t>
            </a:r>
            <a:r>
              <a:rPr lang="en-US" dirty="0" err="1" smtClean="0"/>
              <a:t>clrscr</a:t>
            </a:r>
            <a:r>
              <a:rPr lang="en-US" dirty="0" smtClean="0"/>
              <a:t>();</a:t>
            </a:r>
          </a:p>
          <a:p>
            <a:pPr marL="519113" indent="-123825">
              <a:buFont typeface="Wingdings" pitchFamily="2" charset="2"/>
              <a:buNone/>
            </a:pPr>
            <a:r>
              <a:rPr lang="en-US" dirty="0" err="1" smtClean="0"/>
              <a:t>int</a:t>
            </a:r>
            <a:r>
              <a:rPr lang="en-US" dirty="0" smtClean="0"/>
              <a:t> Sum=0;</a:t>
            </a:r>
          </a:p>
          <a:p>
            <a:pPr marL="519113" indent="-123825">
              <a:buNone/>
            </a:pPr>
            <a:r>
              <a:rPr lang="en-US" dirty="0" smtClean="0"/>
              <a:t>//</a:t>
            </a:r>
            <a:r>
              <a:rPr lang="en-US" dirty="0" smtClean="0">
                <a:solidFill>
                  <a:srgbClr val="FF0066"/>
                </a:solidFill>
              </a:rPr>
              <a:t>Declaration of variable at the place of use.</a:t>
            </a:r>
          </a:p>
          <a:p>
            <a:pPr marL="519113" indent="-123825">
              <a:buFont typeface="Wingdings" pitchFamily="2" charset="2"/>
              <a:buNone/>
            </a:pPr>
            <a:r>
              <a:rPr lang="en-US" dirty="0" smtClean="0"/>
              <a:t>for( </a:t>
            </a:r>
            <a:r>
              <a:rPr lang="en-US" dirty="0" err="1" smtClean="0">
                <a:solidFill>
                  <a:srgbClr val="FF0066"/>
                </a:solidFill>
              </a:rPr>
              <a:t>int</a:t>
            </a:r>
            <a:r>
              <a:rPr lang="en-US" dirty="0" smtClean="0"/>
              <a:t> m =5 ; m&lt;= 20 ; m ++)</a:t>
            </a:r>
          </a:p>
          <a:p>
            <a:pPr marL="519113" indent="-123825">
              <a:buFont typeface="Wingdings" pitchFamily="2" charset="2"/>
              <a:buNone/>
            </a:pPr>
            <a:r>
              <a:rPr lang="en-US" dirty="0" smtClean="0"/>
              <a:t>Sum += m ;        // Sum = Sum + m;</a:t>
            </a:r>
          </a:p>
          <a:p>
            <a:pPr marL="519113" indent="-123825">
              <a:buFont typeface="Wingdings" pitchFamily="2" charset="2"/>
              <a:buNone/>
            </a:pPr>
            <a:r>
              <a:rPr lang="en-US" dirty="0" smtClean="0"/>
              <a:t>cout&lt;&lt; “Sum of the numbers = “ &lt;&lt; Sum ;</a:t>
            </a:r>
          </a:p>
          <a:p>
            <a:pPr marL="519113" indent="-123825">
              <a:buFont typeface="Wingdings" pitchFamily="2" charset="2"/>
              <a:buNone/>
            </a:pPr>
            <a:r>
              <a:rPr lang="en-US" dirty="0" smtClean="0"/>
              <a:t>getch();</a:t>
            </a:r>
          </a:p>
          <a:p>
            <a:pPr>
              <a:buFont typeface="Wingdings" pitchFamily="2" charset="2"/>
              <a:buNone/>
            </a:pPr>
            <a:r>
              <a:rPr lang="en-US" dirty="0" smtClean="0"/>
              <a:t>}</a:t>
            </a: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Program2 with  </a:t>
            </a:r>
            <a:r>
              <a:rPr lang="en-US" i="1" u="sng" dirty="0" smtClean="0">
                <a:solidFill>
                  <a:srgbClr val="FF0000"/>
                </a:solidFill>
              </a:rPr>
              <a:t>for</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lvl="0">
              <a:buNone/>
            </a:pPr>
            <a:r>
              <a:rPr lang="en-US" b="1" dirty="0" smtClean="0"/>
              <a:t>// </a:t>
            </a:r>
            <a:r>
              <a:rPr lang="en-US" dirty="0" smtClean="0">
                <a:solidFill>
                  <a:srgbClr val="00B0F0"/>
                </a:solidFill>
              </a:rPr>
              <a:t>To write the multiplication table of  an integer.</a:t>
            </a:r>
          </a:p>
          <a:p>
            <a:pPr>
              <a:buNone/>
            </a:pPr>
            <a:r>
              <a:rPr lang="en-US" dirty="0" smtClean="0"/>
              <a:t>{</a:t>
            </a:r>
          </a:p>
          <a:p>
            <a:pPr>
              <a:buNone/>
            </a:pPr>
            <a:r>
              <a:rPr lang="en-US" dirty="0" smtClean="0"/>
              <a:t>    </a:t>
            </a:r>
            <a:r>
              <a:rPr lang="en-US" dirty="0" err="1" smtClean="0"/>
              <a:t>int</a:t>
            </a:r>
            <a:r>
              <a:rPr lang="en-US" dirty="0" smtClean="0"/>
              <a:t>  t ;   // t is the number whose table is required</a:t>
            </a:r>
          </a:p>
          <a:p>
            <a:pPr>
              <a:buNone/>
            </a:pPr>
            <a:r>
              <a:rPr lang="en-US" dirty="0" smtClean="0"/>
              <a:t>    </a:t>
            </a:r>
            <a:r>
              <a:rPr lang="en-US" dirty="0" err="1" smtClean="0"/>
              <a:t>int</a:t>
            </a:r>
            <a:r>
              <a:rPr lang="en-US" dirty="0" smtClean="0"/>
              <a:t> count;</a:t>
            </a:r>
          </a:p>
          <a:p>
            <a:pPr>
              <a:buNone/>
            </a:pPr>
            <a:r>
              <a:rPr lang="en-US" dirty="0" smtClean="0"/>
              <a:t>    cout&lt;&lt;" Table of which integer do you wish to try?\n";</a:t>
            </a:r>
          </a:p>
          <a:p>
            <a:pPr>
              <a:buNone/>
            </a:pPr>
            <a:r>
              <a:rPr lang="en-US" dirty="0" smtClean="0"/>
              <a:t>     </a:t>
            </a:r>
            <a:r>
              <a:rPr lang="en-US" dirty="0" err="1" smtClean="0"/>
              <a:t>cin</a:t>
            </a:r>
            <a:r>
              <a:rPr lang="en-US" dirty="0" smtClean="0"/>
              <a:t>&gt;&gt;t ;</a:t>
            </a:r>
          </a:p>
          <a:p>
            <a:pPr>
              <a:buNone/>
            </a:pPr>
            <a:r>
              <a:rPr lang="en-US" dirty="0" smtClean="0"/>
              <a:t>    for(count=1; count&lt;= t ;count++)</a:t>
            </a:r>
          </a:p>
          <a:p>
            <a:pPr>
              <a:buNone/>
            </a:pPr>
            <a:r>
              <a:rPr lang="en-US" dirty="0" smtClean="0"/>
              <a:t>    cout&lt;&lt;“\t”&lt;&lt;t&lt;&lt;“  * ”&lt;&lt;count&lt;&lt;“ =”&lt;&lt;t *count &lt;&lt;“\n”;</a:t>
            </a:r>
          </a:p>
          <a:p>
            <a:pPr>
              <a:buNone/>
            </a:pPr>
            <a:r>
              <a:rPr lang="en-US" dirty="0" smtClean="0"/>
              <a:t>  getch( ); </a:t>
            </a:r>
          </a:p>
          <a:p>
            <a:pPr>
              <a:buNone/>
            </a:pPr>
            <a:r>
              <a:rPr lang="en-US" dirty="0" smtClean="0"/>
              <a:t>  }</a:t>
            </a:r>
          </a:p>
          <a:p>
            <a:pPr>
              <a:buFont typeface="Wingdings" pitchFamily="2" charset="2"/>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200000"/>
                  </a:schemeClr>
                </a:solidFill>
              </a:rPr>
              <a:t>5. </a:t>
            </a:r>
            <a:r>
              <a:rPr lang="en-US" b="1" u="sng">
                <a:solidFill>
                  <a:schemeClr val="tx2">
                    <a:satMod val="200000"/>
                  </a:schemeClr>
                </a:solidFill>
              </a:rPr>
              <a:t>The while loop</a:t>
            </a:r>
            <a:r>
              <a:rPr lang="en-US">
                <a:solidFill>
                  <a:schemeClr val="tx2">
                    <a:satMod val="200000"/>
                  </a:schemeClr>
                </a:solidFill>
              </a:rPr>
              <a:t> </a:t>
            </a:r>
            <a:endParaRPr lang="en-US" b="1">
              <a:solidFill>
                <a:schemeClr val="tx2">
                  <a:satMod val="200000"/>
                </a:schemeClr>
              </a:solidFill>
            </a:endParaRPr>
          </a:p>
        </p:txBody>
      </p:sp>
      <p:sp>
        <p:nvSpPr>
          <p:cNvPr id="38915" name="Rectangle 3"/>
          <p:cNvSpPr>
            <a:spLocks noGrp="1" noChangeArrowheads="1"/>
          </p:cNvSpPr>
          <p:nvPr>
            <p:ph idx="1"/>
          </p:nvPr>
        </p:nvSpPr>
        <p:spPr/>
        <p:txBody>
          <a:bodyPr/>
          <a:lstStyle/>
          <a:p>
            <a:pPr eaLnBrk="1" hangingPunct="1"/>
            <a:r>
              <a:rPr lang="en-US" dirty="0" smtClean="0"/>
              <a:t>The general format is as follows.</a:t>
            </a:r>
          </a:p>
          <a:p>
            <a:pPr eaLnBrk="1" hangingPunct="1">
              <a:buFont typeface="Wingdings" pitchFamily="2" charset="2"/>
              <a:buNone/>
            </a:pPr>
            <a:r>
              <a:rPr lang="en-US" dirty="0" smtClean="0"/>
              <a:t>     while( condition or expression)</a:t>
            </a:r>
          </a:p>
          <a:p>
            <a:pPr eaLnBrk="1" hangingPunct="1">
              <a:buFont typeface="Wingdings" pitchFamily="2" charset="2"/>
              <a:buNone/>
            </a:pPr>
            <a:r>
              <a:rPr lang="en-US" dirty="0" smtClean="0"/>
              <a:t>        { ------------	</a:t>
            </a:r>
          </a:p>
          <a:p>
            <a:pPr eaLnBrk="1" hangingPunct="1">
              <a:buFont typeface="Wingdings" pitchFamily="2" charset="2"/>
              <a:buNone/>
            </a:pPr>
            <a:r>
              <a:rPr lang="en-US" dirty="0" smtClean="0"/>
              <a:t>           ----------statements;</a:t>
            </a:r>
          </a:p>
          <a:p>
            <a:pPr eaLnBrk="1" hangingPunct="1">
              <a:buFont typeface="Wingdings" pitchFamily="2" charset="2"/>
              <a:buNone/>
            </a:pPr>
            <a:r>
              <a:rPr lang="en-US" dirty="0" smtClean="0"/>
              <a:t>           }              </a:t>
            </a:r>
            <a:r>
              <a:rPr lang="en-US" dirty="0" smtClean="0">
                <a:solidFill>
                  <a:srgbClr val="FF0066"/>
                </a:solidFill>
              </a:rPr>
              <a:t>True</a:t>
            </a:r>
          </a:p>
          <a:p>
            <a:pPr eaLnBrk="1" hangingPunct="1">
              <a:buFont typeface="Wingdings" pitchFamily="2" charset="2"/>
              <a:buNone/>
            </a:pPr>
            <a:r>
              <a:rPr lang="en-US" dirty="0" smtClean="0"/>
              <a:t>               </a:t>
            </a:r>
          </a:p>
          <a:p>
            <a:pPr eaLnBrk="1" hangingPunct="1">
              <a:buFont typeface="Wingdings" pitchFamily="2" charset="2"/>
              <a:buNone/>
            </a:pPr>
            <a:r>
              <a:rPr lang="en-US" dirty="0" smtClean="0">
                <a:solidFill>
                  <a:srgbClr val="0000FF"/>
                </a:solidFill>
              </a:rPr>
              <a:t>                         False</a:t>
            </a:r>
          </a:p>
        </p:txBody>
      </p:sp>
      <p:grpSp>
        <p:nvGrpSpPr>
          <p:cNvPr id="10" name="Group 9"/>
          <p:cNvGrpSpPr/>
          <p:nvPr/>
        </p:nvGrpSpPr>
        <p:grpSpPr>
          <a:xfrm>
            <a:off x="914400" y="2673673"/>
            <a:ext cx="4693683" cy="2736527"/>
            <a:chOff x="914400" y="2673673"/>
            <a:chExt cx="4693683" cy="2736527"/>
          </a:xfrm>
        </p:grpSpPr>
        <p:sp>
          <p:nvSpPr>
            <p:cNvPr id="38916" name="AutoShape 4"/>
            <p:cNvSpPr>
              <a:spLocks noChangeArrowheads="1"/>
            </p:cNvSpPr>
            <p:nvPr/>
          </p:nvSpPr>
          <p:spPr bwMode="auto">
            <a:xfrm rot="20845001">
              <a:off x="3193984" y="2673673"/>
              <a:ext cx="2414099" cy="2305863"/>
            </a:xfrm>
            <a:prstGeom prst="curvedUpArrow">
              <a:avLst>
                <a:gd name="adj1" fmla="val 0"/>
                <a:gd name="adj2" fmla="val 9469"/>
                <a:gd name="adj3" fmla="val 10199"/>
              </a:avLst>
            </a:prstGeom>
            <a:solidFill>
              <a:schemeClr val="accent1"/>
            </a:solidFill>
            <a:ln w="9525">
              <a:solidFill>
                <a:schemeClr val="tx1"/>
              </a:solidFill>
              <a:miter lim="800000"/>
              <a:headEnd/>
              <a:tailEnd/>
            </a:ln>
          </p:spPr>
          <p:txBody>
            <a:bodyPr wrap="none" anchor="ctr"/>
            <a:lstStyle/>
            <a:p>
              <a:endParaRPr lang="en-US"/>
            </a:p>
          </p:txBody>
        </p:sp>
        <p:sp>
          <p:nvSpPr>
            <p:cNvPr id="38917" name="AutoShape 5"/>
            <p:cNvSpPr>
              <a:spLocks noChangeArrowheads="1"/>
            </p:cNvSpPr>
            <p:nvPr/>
          </p:nvSpPr>
          <p:spPr bwMode="auto">
            <a:xfrm>
              <a:off x="914400" y="2743200"/>
              <a:ext cx="1676400" cy="2667000"/>
            </a:xfrm>
            <a:prstGeom prst="curvedRightArrow">
              <a:avLst>
                <a:gd name="adj1" fmla="val 2062"/>
                <a:gd name="adj2" fmla="val 14613"/>
                <a:gd name="adj3" fmla="val 9236"/>
              </a:avLst>
            </a:prstGeom>
            <a:solidFill>
              <a:schemeClr val="accent1"/>
            </a:solidFill>
            <a:ln w="9525">
              <a:solidFill>
                <a:srgbClr val="0000FF"/>
              </a:solidFill>
              <a:miter lim="800000"/>
              <a:headEnd/>
              <a:tailEnd/>
            </a:ln>
          </p:spPr>
          <p:txBody>
            <a:bodyPr wrap="none" anchor="ctr"/>
            <a:lstStyle/>
            <a:p>
              <a:endParaRPr lang="en-US"/>
            </a:p>
          </p:txBody>
        </p:sp>
      </p:grpSp>
      <p:sp>
        <p:nvSpPr>
          <p:cNvPr id="9" name="Footer Placeholder 8"/>
          <p:cNvSpPr>
            <a:spLocks noGrp="1"/>
          </p:cNvSpPr>
          <p:nvPr>
            <p:ph type="ftr" sz="quarter" idx="11"/>
          </p:nvPr>
        </p:nvSpPr>
        <p:spPr/>
        <p:txBody>
          <a:bodyPr/>
          <a:lstStyle/>
          <a:p>
            <a:r>
              <a:rPr lang="en-US" smtClean="0"/>
              <a:t>Slides by Mrs. Pai for Sem 6 (2016-2017)</a:t>
            </a:r>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Program with  </a:t>
            </a:r>
            <a:r>
              <a:rPr lang="en-US" i="1" u="sng" dirty="0" smtClean="0">
                <a:solidFill>
                  <a:srgbClr val="FF0000"/>
                </a:solidFill>
              </a:rPr>
              <a:t>while</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buFont typeface="Wingdings" pitchFamily="2" charset="2"/>
              <a:buNone/>
            </a:pPr>
            <a:r>
              <a:rPr lang="en-US" dirty="0" smtClean="0"/>
              <a:t>//sum of integers 5 to 20</a:t>
            </a:r>
          </a:p>
          <a:p>
            <a:pPr>
              <a:buFont typeface="Wingdings" pitchFamily="2" charset="2"/>
              <a:buNone/>
            </a:pPr>
            <a:r>
              <a:rPr lang="en-US" dirty="0" smtClean="0"/>
              <a:t>{  </a:t>
            </a:r>
            <a:r>
              <a:rPr lang="en-US" dirty="0" err="1" smtClean="0"/>
              <a:t>clrscr</a:t>
            </a:r>
            <a:r>
              <a:rPr lang="en-US" dirty="0" smtClean="0"/>
              <a:t>();</a:t>
            </a:r>
          </a:p>
          <a:p>
            <a:pPr marL="519113" indent="-123825">
              <a:buFont typeface="Wingdings" pitchFamily="2" charset="2"/>
              <a:buNone/>
            </a:pPr>
            <a:r>
              <a:rPr lang="en-US" dirty="0" err="1" smtClean="0"/>
              <a:t>int</a:t>
            </a:r>
            <a:r>
              <a:rPr lang="en-US" dirty="0" smtClean="0"/>
              <a:t> m =5, Sum=0;</a:t>
            </a:r>
          </a:p>
          <a:p>
            <a:pPr marL="519113" indent="-123825">
              <a:buFont typeface="Wingdings" pitchFamily="2" charset="2"/>
              <a:buNone/>
            </a:pPr>
            <a:r>
              <a:rPr lang="en-US" dirty="0" smtClean="0"/>
              <a:t>while (m&lt;= 20) </a:t>
            </a:r>
          </a:p>
          <a:p>
            <a:pPr marL="519113" indent="-123825">
              <a:buFont typeface="Wingdings" pitchFamily="2" charset="2"/>
              <a:buNone/>
            </a:pPr>
            <a:r>
              <a:rPr lang="en-US" dirty="0" smtClean="0">
                <a:solidFill>
                  <a:srgbClr val="FF0066"/>
                </a:solidFill>
              </a:rPr>
              <a:t>{</a:t>
            </a:r>
            <a:r>
              <a:rPr lang="en-US" dirty="0" smtClean="0"/>
              <a:t>    Sum += m ;        // Sum = Sum + m;</a:t>
            </a:r>
          </a:p>
          <a:p>
            <a:pPr marL="519113" indent="-123825">
              <a:buFont typeface="Wingdings" pitchFamily="2" charset="2"/>
              <a:buNone/>
            </a:pPr>
            <a:r>
              <a:rPr lang="en-US" dirty="0" smtClean="0"/>
              <a:t>    m ++;</a:t>
            </a:r>
          </a:p>
          <a:p>
            <a:pPr marL="519113" indent="-123825">
              <a:buFont typeface="Wingdings" pitchFamily="2" charset="2"/>
              <a:buNone/>
            </a:pPr>
            <a:r>
              <a:rPr lang="en-US" dirty="0" smtClean="0">
                <a:solidFill>
                  <a:srgbClr val="FF0066"/>
                </a:solidFill>
              </a:rPr>
              <a:t>}</a:t>
            </a:r>
          </a:p>
          <a:p>
            <a:pPr marL="519113" indent="-123825">
              <a:buFont typeface="Wingdings" pitchFamily="2" charset="2"/>
              <a:buNone/>
            </a:pPr>
            <a:r>
              <a:rPr lang="en-US" dirty="0" smtClean="0"/>
              <a:t>cout&lt;&lt; “Sum of integers 5 to 20 = “ &lt;&lt; Sum ;</a:t>
            </a:r>
          </a:p>
          <a:p>
            <a:pPr marL="519113" indent="-123825">
              <a:buFont typeface="Wingdings" pitchFamily="2" charset="2"/>
              <a:buNone/>
            </a:pPr>
            <a:r>
              <a:rPr lang="en-US" dirty="0" smtClean="0"/>
              <a:t>getch();</a:t>
            </a:r>
          </a:p>
          <a:p>
            <a:pPr>
              <a:buFont typeface="Wingdings" pitchFamily="2" charset="2"/>
              <a:buNone/>
            </a:pPr>
            <a:r>
              <a:rPr lang="en-US" dirty="0" smtClean="0"/>
              <a:t>}</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200000"/>
                  </a:schemeClr>
                </a:solidFill>
              </a:rPr>
              <a:t>6. </a:t>
            </a:r>
            <a:r>
              <a:rPr lang="en-US" b="1" u="sng">
                <a:solidFill>
                  <a:schemeClr val="tx2">
                    <a:satMod val="200000"/>
                  </a:schemeClr>
                </a:solidFill>
              </a:rPr>
              <a:t>The do –while loop</a:t>
            </a:r>
            <a:endParaRPr lang="en-US" b="1">
              <a:solidFill>
                <a:schemeClr val="tx2">
                  <a:satMod val="200000"/>
                </a:schemeClr>
              </a:solidFill>
            </a:endParaRPr>
          </a:p>
        </p:txBody>
      </p:sp>
      <p:sp>
        <p:nvSpPr>
          <p:cNvPr id="48131" name="Rectangle 3"/>
          <p:cNvSpPr>
            <a:spLocks noGrp="1" noChangeArrowheads="1"/>
          </p:cNvSpPr>
          <p:nvPr>
            <p:ph idx="1"/>
          </p:nvPr>
        </p:nvSpPr>
        <p:spPr/>
        <p:txBody>
          <a:bodyPr/>
          <a:lstStyle/>
          <a:p>
            <a:pPr eaLnBrk="1" hangingPunct="1">
              <a:lnSpc>
                <a:spcPct val="80000"/>
              </a:lnSpc>
              <a:buFont typeface="Wingdings" pitchFamily="2" charset="2"/>
              <a:buNone/>
            </a:pPr>
            <a:r>
              <a:rPr lang="en-US" sz="2800" smtClean="0"/>
              <a:t>The general format is</a:t>
            </a:r>
          </a:p>
          <a:p>
            <a:pPr eaLnBrk="1" hangingPunct="1">
              <a:lnSpc>
                <a:spcPct val="80000"/>
              </a:lnSpc>
              <a:buFont typeface="Wingdings" pitchFamily="2" charset="2"/>
              <a:buNone/>
            </a:pPr>
            <a:r>
              <a:rPr lang="en-US" sz="2800" smtClean="0"/>
              <a:t>                  do</a:t>
            </a:r>
          </a:p>
          <a:p>
            <a:pPr eaLnBrk="1" hangingPunct="1">
              <a:lnSpc>
                <a:spcPct val="80000"/>
              </a:lnSpc>
              <a:buFont typeface="Wingdings" pitchFamily="2" charset="2"/>
              <a:buNone/>
            </a:pPr>
            <a:r>
              <a:rPr lang="en-US" sz="2800" smtClean="0"/>
              <a:t>                      {----------</a:t>
            </a:r>
          </a:p>
          <a:p>
            <a:pPr eaLnBrk="1" hangingPunct="1">
              <a:lnSpc>
                <a:spcPct val="80000"/>
              </a:lnSpc>
              <a:buFont typeface="Wingdings" pitchFamily="2" charset="2"/>
              <a:buNone/>
            </a:pPr>
            <a:r>
              <a:rPr lang="en-US" sz="2800" smtClean="0"/>
              <a:t>                          ----------</a:t>
            </a:r>
          </a:p>
          <a:p>
            <a:pPr eaLnBrk="1" hangingPunct="1">
              <a:lnSpc>
                <a:spcPct val="80000"/>
              </a:lnSpc>
              <a:buFont typeface="Wingdings" pitchFamily="2" charset="2"/>
              <a:buNone/>
            </a:pPr>
            <a:r>
              <a:rPr lang="en-US" sz="2800" smtClean="0"/>
              <a:t>                          ---------- statements;</a:t>
            </a:r>
          </a:p>
          <a:p>
            <a:pPr eaLnBrk="1" hangingPunct="1">
              <a:lnSpc>
                <a:spcPct val="80000"/>
              </a:lnSpc>
              <a:buFont typeface="Wingdings" pitchFamily="2" charset="2"/>
              <a:buNone/>
            </a:pPr>
            <a:r>
              <a:rPr lang="en-US" sz="2800" smtClean="0"/>
              <a:t>                      }</a:t>
            </a:r>
          </a:p>
          <a:p>
            <a:pPr eaLnBrk="1" hangingPunct="1">
              <a:lnSpc>
                <a:spcPct val="80000"/>
              </a:lnSpc>
              <a:buFont typeface="Wingdings" pitchFamily="2" charset="2"/>
              <a:buNone/>
            </a:pPr>
            <a:r>
              <a:rPr lang="en-US" sz="2800" smtClean="0"/>
              <a:t>                 while(expression); </a:t>
            </a:r>
          </a:p>
          <a:p>
            <a:pPr eaLnBrk="1" hangingPunct="1">
              <a:lnSpc>
                <a:spcPct val="80000"/>
              </a:lnSpc>
              <a:buFont typeface="Wingdings" pitchFamily="2" charset="2"/>
              <a:buNone/>
            </a:pPr>
            <a:r>
              <a:rPr lang="en-US" sz="2800" smtClean="0"/>
              <a:t>                                      </a:t>
            </a:r>
          </a:p>
          <a:p>
            <a:pPr eaLnBrk="1" hangingPunct="1">
              <a:lnSpc>
                <a:spcPct val="80000"/>
              </a:lnSpc>
              <a:buFont typeface="Wingdings" pitchFamily="2" charset="2"/>
              <a:buNone/>
            </a:pPr>
            <a:r>
              <a:rPr lang="en-US" sz="2800" smtClean="0"/>
              <a:t>                             this ; is  important.</a:t>
            </a:r>
          </a:p>
          <a:p>
            <a:pPr eaLnBrk="1" hangingPunct="1">
              <a:lnSpc>
                <a:spcPct val="80000"/>
              </a:lnSpc>
              <a:buFont typeface="Wingdings" pitchFamily="2" charset="2"/>
              <a:buNone/>
            </a:pPr>
            <a:r>
              <a:rPr lang="en-US" sz="2800" smtClean="0"/>
              <a:t>                    </a:t>
            </a:r>
          </a:p>
        </p:txBody>
      </p:sp>
      <p:cxnSp>
        <p:nvCxnSpPr>
          <p:cNvPr id="39940" name="AutoShape 4"/>
          <p:cNvCxnSpPr>
            <a:cxnSpLocks noChangeShapeType="1"/>
          </p:cNvCxnSpPr>
          <p:nvPr/>
        </p:nvCxnSpPr>
        <p:spPr bwMode="auto">
          <a:xfrm>
            <a:off x="4724400" y="4419600"/>
            <a:ext cx="914400" cy="609600"/>
          </a:xfrm>
          <a:prstGeom prst="curvedConnector3">
            <a:avLst>
              <a:gd name="adj1" fmla="val 195282"/>
            </a:avLst>
          </a:prstGeom>
          <a:noFill/>
          <a:ln w="9525">
            <a:solidFill>
              <a:srgbClr val="FF0000"/>
            </a:solidFill>
            <a:round/>
            <a:headEnd/>
            <a:tailEnd type="triangle" w="med" len="med"/>
          </a:ln>
        </p:spPr>
      </p:cxnSp>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65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8130"/>
                                        </p:tgtEl>
                                        <p:attrNameLst>
                                          <p:attrName>style.visibility</p:attrName>
                                        </p:attrNameLst>
                                      </p:cBhvr>
                                      <p:to>
                                        <p:strVal val="visible"/>
                                      </p:to>
                                    </p:set>
                                    <p:animEffect transition="in" filter="dissolve">
                                      <p:cBhvr>
                                        <p:cTn id="7" dur="500"/>
                                        <p:tgtEl>
                                          <p:spTgt spid="4813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8131">
                                            <p:txEl>
                                              <p:pRg st="0" end="0"/>
                                            </p:txEl>
                                          </p:spTgt>
                                        </p:tgtEl>
                                        <p:attrNameLst>
                                          <p:attrName>style.visibility</p:attrName>
                                        </p:attrNameLst>
                                      </p:cBhvr>
                                      <p:to>
                                        <p:strVal val="visible"/>
                                      </p:to>
                                    </p:set>
                                    <p:animEffect transition="in" filter="dissolve">
                                      <p:cBhvr>
                                        <p:cTn id="12" dur="500"/>
                                        <p:tgtEl>
                                          <p:spTgt spid="4813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8131">
                                            <p:txEl>
                                              <p:pRg st="1" end="1"/>
                                            </p:txEl>
                                          </p:spTgt>
                                        </p:tgtEl>
                                        <p:attrNameLst>
                                          <p:attrName>style.visibility</p:attrName>
                                        </p:attrNameLst>
                                      </p:cBhvr>
                                      <p:to>
                                        <p:strVal val="visible"/>
                                      </p:to>
                                    </p:set>
                                    <p:animEffect transition="in" filter="dissolve">
                                      <p:cBhvr>
                                        <p:cTn id="17" dur="500"/>
                                        <p:tgtEl>
                                          <p:spTgt spid="4813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8131">
                                            <p:txEl>
                                              <p:pRg st="2" end="2"/>
                                            </p:txEl>
                                          </p:spTgt>
                                        </p:tgtEl>
                                        <p:attrNameLst>
                                          <p:attrName>style.visibility</p:attrName>
                                        </p:attrNameLst>
                                      </p:cBhvr>
                                      <p:to>
                                        <p:strVal val="visible"/>
                                      </p:to>
                                    </p:set>
                                    <p:animEffect transition="in" filter="dissolve">
                                      <p:cBhvr>
                                        <p:cTn id="22" dur="500"/>
                                        <p:tgtEl>
                                          <p:spTgt spid="4813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8131">
                                            <p:txEl>
                                              <p:pRg st="3" end="3"/>
                                            </p:txEl>
                                          </p:spTgt>
                                        </p:tgtEl>
                                        <p:attrNameLst>
                                          <p:attrName>style.visibility</p:attrName>
                                        </p:attrNameLst>
                                      </p:cBhvr>
                                      <p:to>
                                        <p:strVal val="visible"/>
                                      </p:to>
                                    </p:set>
                                    <p:animEffect transition="in" filter="dissolve">
                                      <p:cBhvr>
                                        <p:cTn id="27" dur="500"/>
                                        <p:tgtEl>
                                          <p:spTgt spid="4813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8131">
                                            <p:txEl>
                                              <p:pRg st="4" end="4"/>
                                            </p:txEl>
                                          </p:spTgt>
                                        </p:tgtEl>
                                        <p:attrNameLst>
                                          <p:attrName>style.visibility</p:attrName>
                                        </p:attrNameLst>
                                      </p:cBhvr>
                                      <p:to>
                                        <p:strVal val="visible"/>
                                      </p:to>
                                    </p:set>
                                    <p:animEffect transition="in" filter="dissolve">
                                      <p:cBhvr>
                                        <p:cTn id="32" dur="500"/>
                                        <p:tgtEl>
                                          <p:spTgt spid="4813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8131">
                                            <p:txEl>
                                              <p:pRg st="5" end="5"/>
                                            </p:txEl>
                                          </p:spTgt>
                                        </p:tgtEl>
                                        <p:attrNameLst>
                                          <p:attrName>style.visibility</p:attrName>
                                        </p:attrNameLst>
                                      </p:cBhvr>
                                      <p:to>
                                        <p:strVal val="visible"/>
                                      </p:to>
                                    </p:set>
                                    <p:animEffect transition="in" filter="dissolve">
                                      <p:cBhvr>
                                        <p:cTn id="37" dur="500"/>
                                        <p:tgtEl>
                                          <p:spTgt spid="4813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8131">
                                            <p:txEl>
                                              <p:pRg st="6" end="6"/>
                                            </p:txEl>
                                          </p:spTgt>
                                        </p:tgtEl>
                                        <p:attrNameLst>
                                          <p:attrName>style.visibility</p:attrName>
                                        </p:attrNameLst>
                                      </p:cBhvr>
                                      <p:to>
                                        <p:strVal val="visible"/>
                                      </p:to>
                                    </p:set>
                                    <p:animEffect transition="in" filter="dissolve">
                                      <p:cBhvr>
                                        <p:cTn id="42" dur="500"/>
                                        <p:tgtEl>
                                          <p:spTgt spid="4813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8131">
                                            <p:txEl>
                                              <p:pRg st="7" end="7"/>
                                            </p:txEl>
                                          </p:spTgt>
                                        </p:tgtEl>
                                        <p:attrNameLst>
                                          <p:attrName>style.visibility</p:attrName>
                                        </p:attrNameLst>
                                      </p:cBhvr>
                                      <p:to>
                                        <p:strVal val="visible"/>
                                      </p:to>
                                    </p:set>
                                    <p:animEffect transition="in" filter="dissolve">
                                      <p:cBhvr>
                                        <p:cTn id="47" dur="500"/>
                                        <p:tgtEl>
                                          <p:spTgt spid="48131">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48131">
                                            <p:txEl>
                                              <p:pRg st="8" end="8"/>
                                            </p:txEl>
                                          </p:spTgt>
                                        </p:tgtEl>
                                        <p:attrNameLst>
                                          <p:attrName>style.visibility</p:attrName>
                                        </p:attrNameLst>
                                      </p:cBhvr>
                                      <p:to>
                                        <p:strVal val="visible"/>
                                      </p:to>
                                    </p:set>
                                    <p:animEffect transition="in" filter="dissolve">
                                      <p:cBhvr>
                                        <p:cTn id="52" dur="500"/>
                                        <p:tgtEl>
                                          <p:spTgt spid="48131">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8131">
                                            <p:txEl>
                                              <p:pRg st="9" end="9"/>
                                            </p:txEl>
                                          </p:spTgt>
                                        </p:tgtEl>
                                        <p:attrNameLst>
                                          <p:attrName>style.visibility</p:attrName>
                                        </p:attrNameLst>
                                      </p:cBhvr>
                                      <p:to>
                                        <p:strVal val="visible"/>
                                      </p:to>
                                    </p:set>
                                    <p:animEffect transition="in" filter="dissolve">
                                      <p:cBhvr>
                                        <p:cTn id="57" dur="500"/>
                                        <p:tgtEl>
                                          <p:spTgt spid="4813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p:bldP spid="48131"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u="sng" dirty="0" smtClean="0"/>
              <a:t>Program with  </a:t>
            </a:r>
            <a:r>
              <a:rPr lang="en-US" i="1" u="sng" dirty="0" smtClean="0">
                <a:solidFill>
                  <a:srgbClr val="FF0000"/>
                </a:solidFill>
              </a:rPr>
              <a:t>do -while</a:t>
            </a:r>
            <a:endParaRPr lang="en-US" dirty="0"/>
          </a:p>
        </p:txBody>
      </p:sp>
      <p:sp>
        <p:nvSpPr>
          <p:cNvPr id="3" name="Content Placeholder 2"/>
          <p:cNvSpPr>
            <a:spLocks noGrp="1"/>
          </p:cNvSpPr>
          <p:nvPr>
            <p:ph idx="1"/>
          </p:nvPr>
        </p:nvSpPr>
        <p:spPr>
          <a:xfrm>
            <a:off x="457200" y="1143000"/>
            <a:ext cx="8229600" cy="4983163"/>
          </a:xfrm>
        </p:spPr>
        <p:txBody>
          <a:bodyPr>
            <a:normAutofit fontScale="55000" lnSpcReduction="20000"/>
          </a:bodyPr>
          <a:lstStyle/>
          <a:p>
            <a:pPr indent="-4763">
              <a:buNone/>
            </a:pPr>
            <a:r>
              <a:rPr lang="en-US" b="1" i="1" dirty="0" smtClean="0"/>
              <a:t>//The program should repeat as many times as the user requires.</a:t>
            </a:r>
            <a:endParaRPr lang="en-US" dirty="0" smtClean="0"/>
          </a:p>
          <a:p>
            <a:pPr indent="-4763">
              <a:buNone/>
            </a:pPr>
            <a:r>
              <a:rPr lang="en-US" dirty="0" smtClean="0"/>
              <a:t>void main( )</a:t>
            </a:r>
          </a:p>
          <a:p>
            <a:pPr indent="-4763">
              <a:buNone/>
            </a:pPr>
            <a:r>
              <a:rPr lang="en-US" dirty="0" smtClean="0"/>
              <a:t>{  </a:t>
            </a:r>
            <a:r>
              <a:rPr lang="en-US" dirty="0" err="1" smtClean="0"/>
              <a:t>int</a:t>
            </a:r>
            <a:r>
              <a:rPr lang="en-US" dirty="0" smtClean="0"/>
              <a:t> a1, a2, a3, tot, n ;   // n for Roll No., a1, a2, a3 for attendance</a:t>
            </a:r>
          </a:p>
          <a:p>
            <a:pPr indent="-4763">
              <a:buNone/>
            </a:pPr>
            <a:r>
              <a:rPr lang="en-US" dirty="0" smtClean="0"/>
              <a:t>   char choice;   //  choice is any letter from A to Z or a to z</a:t>
            </a:r>
          </a:p>
          <a:p>
            <a:pPr indent="-4763">
              <a:buNone/>
            </a:pPr>
            <a:r>
              <a:rPr lang="en-US" dirty="0" smtClean="0"/>
              <a:t>   n = 0;</a:t>
            </a:r>
          </a:p>
          <a:p>
            <a:pPr indent="-4763">
              <a:buNone/>
            </a:pPr>
            <a:r>
              <a:rPr lang="en-US" b="1" dirty="0" smtClean="0">
                <a:solidFill>
                  <a:srgbClr val="FF0066"/>
                </a:solidFill>
              </a:rPr>
              <a:t>do</a:t>
            </a:r>
          </a:p>
          <a:p>
            <a:pPr indent="-4763">
              <a:buNone/>
            </a:pPr>
            <a:r>
              <a:rPr lang="en-US" dirty="0" smtClean="0"/>
              <a:t>     {  </a:t>
            </a:r>
          </a:p>
          <a:p>
            <a:pPr indent="-4763">
              <a:buNone/>
            </a:pPr>
            <a:r>
              <a:rPr lang="en-US" dirty="0" smtClean="0"/>
              <a:t>         </a:t>
            </a:r>
            <a:r>
              <a:rPr lang="en-US" dirty="0" smtClean="0">
                <a:solidFill>
                  <a:srgbClr val="FF0000"/>
                </a:solidFill>
              </a:rPr>
              <a:t>n++ ; </a:t>
            </a:r>
          </a:p>
          <a:p>
            <a:pPr indent="-4763">
              <a:buNone/>
            </a:pPr>
            <a:r>
              <a:rPr lang="en-US" dirty="0" smtClean="0">
                <a:solidFill>
                  <a:srgbClr val="FF0000"/>
                </a:solidFill>
              </a:rPr>
              <a:t>        cout&lt;&lt;"Enter the attendance in 3 months:\n";</a:t>
            </a:r>
          </a:p>
          <a:p>
            <a:pPr indent="-4763">
              <a:buNone/>
            </a:pPr>
            <a:r>
              <a:rPr lang="en-US" dirty="0" smtClean="0">
                <a:solidFill>
                  <a:srgbClr val="FF0000"/>
                </a:solidFill>
              </a:rPr>
              <a:t>          </a:t>
            </a:r>
            <a:r>
              <a:rPr lang="en-US" dirty="0" err="1" smtClean="0">
                <a:solidFill>
                  <a:srgbClr val="FF0000"/>
                </a:solidFill>
              </a:rPr>
              <a:t>cin</a:t>
            </a:r>
            <a:r>
              <a:rPr lang="en-US" dirty="0" smtClean="0">
                <a:solidFill>
                  <a:srgbClr val="FF0000"/>
                </a:solidFill>
              </a:rPr>
              <a:t>&gt;&gt;a1&gt;&gt;a2&gt;&gt;a3;</a:t>
            </a:r>
          </a:p>
          <a:p>
            <a:pPr indent="-4763">
              <a:buNone/>
            </a:pPr>
            <a:r>
              <a:rPr lang="en-US" dirty="0" smtClean="0">
                <a:solidFill>
                  <a:srgbClr val="FF0000"/>
                </a:solidFill>
              </a:rPr>
              <a:t>          tot = a1+ a2 + a3 ;</a:t>
            </a:r>
          </a:p>
          <a:p>
            <a:pPr indent="-4763">
              <a:buNone/>
            </a:pPr>
            <a:r>
              <a:rPr lang="en-US" dirty="0" smtClean="0">
                <a:solidFill>
                  <a:srgbClr val="FF0000"/>
                </a:solidFill>
              </a:rPr>
              <a:t>      cout&lt;&lt;"\n The total attendance for  roll number " &lt;&lt; n&lt;&lt; "  : "&lt;&lt; tot;</a:t>
            </a:r>
          </a:p>
          <a:p>
            <a:pPr indent="-4763">
              <a:buNone/>
            </a:pPr>
            <a:r>
              <a:rPr lang="en-US" dirty="0" smtClean="0">
                <a:solidFill>
                  <a:srgbClr val="FF0000"/>
                </a:solidFill>
              </a:rPr>
              <a:t>       cout&lt;&lt;"\n Do you wish to repeat this for another student? Say Y or N\n";</a:t>
            </a:r>
          </a:p>
          <a:p>
            <a:pPr indent="-4763">
              <a:buNone/>
            </a:pPr>
            <a:r>
              <a:rPr lang="en-US" dirty="0" smtClean="0">
                <a:solidFill>
                  <a:srgbClr val="FF0000"/>
                </a:solidFill>
              </a:rPr>
              <a:t>        </a:t>
            </a:r>
            <a:r>
              <a:rPr lang="en-US" dirty="0" err="1" smtClean="0">
                <a:solidFill>
                  <a:srgbClr val="FF0000"/>
                </a:solidFill>
              </a:rPr>
              <a:t>cin</a:t>
            </a:r>
            <a:r>
              <a:rPr lang="en-US" dirty="0" smtClean="0">
                <a:solidFill>
                  <a:srgbClr val="FF0000"/>
                </a:solidFill>
              </a:rPr>
              <a:t>&gt;&gt; choice</a:t>
            </a:r>
            <a:r>
              <a:rPr lang="en-US" dirty="0" smtClean="0"/>
              <a:t>;</a:t>
            </a:r>
          </a:p>
          <a:p>
            <a:pPr indent="-4763">
              <a:buNone/>
            </a:pPr>
            <a:r>
              <a:rPr lang="en-US" dirty="0" smtClean="0"/>
              <a:t>     }</a:t>
            </a:r>
          </a:p>
          <a:p>
            <a:pPr indent="-4763">
              <a:buNone/>
            </a:pPr>
            <a:r>
              <a:rPr lang="en-US" b="1" dirty="0" smtClean="0">
                <a:solidFill>
                  <a:srgbClr val="0000FF"/>
                </a:solidFill>
              </a:rPr>
              <a:t>while(choice = ='y' || choice = ='Y ');       // single quotes for character constant</a:t>
            </a:r>
          </a:p>
          <a:p>
            <a:pPr indent="-4763">
              <a:buNone/>
            </a:pPr>
            <a:r>
              <a:rPr lang="en-US" dirty="0" smtClean="0"/>
              <a:t>getch( );</a:t>
            </a:r>
          </a:p>
          <a:p>
            <a:pPr indent="-4763">
              <a:buNone/>
            </a:pP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512763"/>
            <a:ext cx="8229600" cy="914400"/>
          </a:xfrm>
        </p:spPr>
        <p:txBody>
          <a:bodyPr/>
          <a:lstStyle/>
          <a:p>
            <a:pPr eaLnBrk="1" fontAlgn="auto" hangingPunct="1">
              <a:spcAft>
                <a:spcPts val="0"/>
              </a:spcAft>
              <a:defRPr/>
            </a:pPr>
            <a:r>
              <a:rPr lang="en-US" dirty="0">
                <a:solidFill>
                  <a:schemeClr val="tx2">
                    <a:satMod val="200000"/>
                  </a:schemeClr>
                </a:solidFill>
              </a:rPr>
              <a:t>7. </a:t>
            </a:r>
            <a:r>
              <a:rPr lang="en-US" b="1" u="sng" dirty="0">
                <a:solidFill>
                  <a:schemeClr val="tx2">
                    <a:satMod val="200000"/>
                  </a:schemeClr>
                </a:solidFill>
              </a:rPr>
              <a:t>The switch-case statement</a:t>
            </a:r>
            <a:endParaRPr lang="en-US" b="1" dirty="0">
              <a:solidFill>
                <a:schemeClr val="tx2">
                  <a:satMod val="200000"/>
                </a:schemeClr>
              </a:solidFill>
            </a:endParaRPr>
          </a:p>
        </p:txBody>
      </p:sp>
      <p:sp>
        <p:nvSpPr>
          <p:cNvPr id="49155" name="Rectangle 3"/>
          <p:cNvSpPr>
            <a:spLocks noGrp="1" noChangeArrowheads="1"/>
          </p:cNvSpPr>
          <p:nvPr>
            <p:ph sz="half" idx="1"/>
          </p:nvPr>
        </p:nvSpPr>
        <p:spPr>
          <a:xfrm>
            <a:off x="457200" y="1600200"/>
            <a:ext cx="4343400" cy="4530725"/>
          </a:xfrm>
        </p:spPr>
        <p:txBody>
          <a:bodyPr/>
          <a:lstStyle/>
          <a:p>
            <a:pPr eaLnBrk="1" hangingPunct="1">
              <a:lnSpc>
                <a:spcPct val="90000"/>
              </a:lnSpc>
              <a:buFont typeface="Wingdings" pitchFamily="2" charset="2"/>
              <a:buNone/>
            </a:pPr>
            <a:r>
              <a:rPr lang="en-US" sz="2000" dirty="0" smtClean="0"/>
              <a:t>switch(variable / expression) </a:t>
            </a:r>
          </a:p>
          <a:p>
            <a:pPr eaLnBrk="1" hangingPunct="1">
              <a:lnSpc>
                <a:spcPct val="90000"/>
              </a:lnSpc>
              <a:buFont typeface="Wingdings" pitchFamily="2" charset="2"/>
              <a:buNone/>
            </a:pPr>
            <a:r>
              <a:rPr lang="en-US" sz="2000" dirty="0" smtClean="0"/>
              <a:t>{case constant 1:  // case ‘x’ :</a:t>
            </a:r>
          </a:p>
          <a:p>
            <a:pPr eaLnBrk="1" hangingPunct="1">
              <a:lnSpc>
                <a:spcPct val="90000"/>
              </a:lnSpc>
              <a:buFont typeface="Wingdings" pitchFamily="2" charset="2"/>
              <a:buNone/>
            </a:pPr>
            <a:r>
              <a:rPr lang="en-US" sz="2000" dirty="0" smtClean="0"/>
              <a:t>          block of instructions 1</a:t>
            </a:r>
          </a:p>
          <a:p>
            <a:pPr eaLnBrk="1" hangingPunct="1">
              <a:lnSpc>
                <a:spcPct val="90000"/>
              </a:lnSpc>
              <a:buFont typeface="Wingdings" pitchFamily="2" charset="2"/>
              <a:buNone/>
            </a:pPr>
            <a:r>
              <a:rPr lang="en-US" sz="2000" dirty="0" smtClean="0"/>
              <a:t>          break;                                                     </a:t>
            </a:r>
          </a:p>
          <a:p>
            <a:pPr eaLnBrk="1" hangingPunct="1">
              <a:lnSpc>
                <a:spcPct val="90000"/>
              </a:lnSpc>
              <a:buFont typeface="Wingdings" pitchFamily="2" charset="2"/>
              <a:buNone/>
            </a:pPr>
            <a:r>
              <a:rPr lang="en-US" sz="2000" dirty="0" smtClean="0"/>
              <a:t> case constant 2: </a:t>
            </a:r>
          </a:p>
          <a:p>
            <a:pPr eaLnBrk="1" hangingPunct="1">
              <a:lnSpc>
                <a:spcPct val="90000"/>
              </a:lnSpc>
              <a:buFont typeface="Wingdings" pitchFamily="2" charset="2"/>
              <a:buNone/>
            </a:pPr>
            <a:r>
              <a:rPr lang="en-US" sz="2000" dirty="0" smtClean="0"/>
              <a:t>         block of  instructions 2</a:t>
            </a:r>
          </a:p>
          <a:p>
            <a:pPr eaLnBrk="1" hangingPunct="1">
              <a:lnSpc>
                <a:spcPct val="90000"/>
              </a:lnSpc>
              <a:buFont typeface="Wingdings" pitchFamily="2" charset="2"/>
              <a:buNone/>
            </a:pPr>
            <a:r>
              <a:rPr lang="en-US" sz="2000" dirty="0" smtClean="0"/>
              <a:t>          break; </a:t>
            </a:r>
          </a:p>
          <a:p>
            <a:pPr eaLnBrk="1" hangingPunct="1">
              <a:lnSpc>
                <a:spcPct val="90000"/>
              </a:lnSpc>
              <a:buFont typeface="Wingdings" pitchFamily="2" charset="2"/>
              <a:buNone/>
            </a:pPr>
            <a:r>
              <a:rPr lang="en-US" sz="2000" dirty="0" smtClean="0"/>
              <a:t>              :</a:t>
            </a:r>
          </a:p>
          <a:p>
            <a:pPr eaLnBrk="1" hangingPunct="1">
              <a:lnSpc>
                <a:spcPct val="90000"/>
              </a:lnSpc>
              <a:buFont typeface="Wingdings" pitchFamily="2" charset="2"/>
              <a:buNone/>
            </a:pPr>
            <a:r>
              <a:rPr lang="en-US" sz="2000" dirty="0" smtClean="0"/>
              <a:t>              :</a:t>
            </a:r>
          </a:p>
          <a:p>
            <a:pPr eaLnBrk="1" hangingPunct="1">
              <a:lnSpc>
                <a:spcPct val="90000"/>
              </a:lnSpc>
              <a:buFont typeface="Wingdings" pitchFamily="2" charset="2"/>
              <a:buNone/>
            </a:pPr>
            <a:r>
              <a:rPr lang="en-US" sz="2000" dirty="0" smtClean="0"/>
              <a:t> default:</a:t>
            </a:r>
          </a:p>
          <a:p>
            <a:pPr eaLnBrk="1" hangingPunct="1">
              <a:lnSpc>
                <a:spcPct val="90000"/>
              </a:lnSpc>
              <a:buFont typeface="Wingdings" pitchFamily="2" charset="2"/>
              <a:buNone/>
            </a:pPr>
            <a:r>
              <a:rPr lang="en-US" sz="2000" dirty="0" smtClean="0"/>
              <a:t>          block of instructions</a:t>
            </a:r>
          </a:p>
          <a:p>
            <a:pPr eaLnBrk="1" hangingPunct="1">
              <a:lnSpc>
                <a:spcPct val="90000"/>
              </a:lnSpc>
              <a:buFont typeface="Wingdings" pitchFamily="2" charset="2"/>
              <a:buNone/>
            </a:pPr>
            <a:r>
              <a:rPr lang="en-US" sz="2000" dirty="0" smtClean="0"/>
              <a:t>        }</a:t>
            </a:r>
          </a:p>
        </p:txBody>
      </p:sp>
      <p:sp>
        <p:nvSpPr>
          <p:cNvPr id="49156" name="Rectangle 4"/>
          <p:cNvSpPr>
            <a:spLocks noGrp="1" noChangeArrowheads="1"/>
          </p:cNvSpPr>
          <p:nvPr>
            <p:ph sz="half" idx="2"/>
          </p:nvPr>
        </p:nvSpPr>
        <p:spPr>
          <a:xfrm>
            <a:off x="4656138" y="1676400"/>
            <a:ext cx="4038600" cy="3886200"/>
          </a:xfrm>
          <a:solidFill>
            <a:schemeClr val="accent2">
              <a:lumMod val="20000"/>
              <a:lumOff val="80000"/>
            </a:schemeClr>
          </a:solidFill>
        </p:spPr>
        <p:txBody>
          <a:bodyPr/>
          <a:lstStyle/>
          <a:p>
            <a:pPr eaLnBrk="1" hangingPunct="1">
              <a:lnSpc>
                <a:spcPct val="90000"/>
              </a:lnSpc>
              <a:defRPr/>
            </a:pPr>
            <a:r>
              <a:rPr lang="en-US" sz="2000" dirty="0" smtClean="0">
                <a:solidFill>
                  <a:srgbClr val="FF0066"/>
                </a:solidFill>
              </a:rPr>
              <a:t>First, the expression is evaluated.</a:t>
            </a:r>
          </a:p>
          <a:p>
            <a:pPr eaLnBrk="1" hangingPunct="1">
              <a:lnSpc>
                <a:spcPct val="90000"/>
              </a:lnSpc>
              <a:defRPr/>
            </a:pPr>
            <a:r>
              <a:rPr lang="en-US" sz="2000" dirty="0" smtClean="0">
                <a:solidFill>
                  <a:srgbClr val="FF0066"/>
                </a:solidFill>
              </a:rPr>
              <a:t>it is checked for constant1.</a:t>
            </a:r>
          </a:p>
          <a:p>
            <a:pPr eaLnBrk="1" hangingPunct="1">
              <a:lnSpc>
                <a:spcPct val="90000"/>
              </a:lnSpc>
              <a:defRPr/>
            </a:pPr>
            <a:r>
              <a:rPr lang="en-US" sz="2000" dirty="0" smtClean="0">
                <a:solidFill>
                  <a:srgbClr val="FF0066"/>
                </a:solidFill>
              </a:rPr>
              <a:t>If it is, then block of instructions 1 is executed until the ‘break’ word is encountered</a:t>
            </a:r>
          </a:p>
          <a:p>
            <a:pPr eaLnBrk="1" hangingPunct="1">
              <a:lnSpc>
                <a:spcPct val="90000"/>
              </a:lnSpc>
              <a:defRPr/>
            </a:pPr>
            <a:r>
              <a:rPr lang="en-US" sz="2000" dirty="0" smtClean="0">
                <a:solidFill>
                  <a:srgbClr val="FF0066"/>
                </a:solidFill>
              </a:rPr>
              <a:t>Finally it jumps to the end of switch selective structure.</a:t>
            </a:r>
          </a:p>
          <a:p>
            <a:pPr eaLnBrk="1" hangingPunct="1">
              <a:lnSpc>
                <a:spcPct val="90000"/>
              </a:lnSpc>
              <a:defRPr/>
            </a:pPr>
            <a:r>
              <a:rPr lang="en-US" sz="2000" dirty="0" smtClean="0">
                <a:solidFill>
                  <a:srgbClr val="FF0066"/>
                </a:solidFill>
              </a:rPr>
              <a:t>If not constant 1, it is checked for constant 2 and same procedure as above.</a:t>
            </a:r>
          </a:p>
          <a:p>
            <a:pPr eaLnBrk="1" hangingPunct="1">
              <a:lnSpc>
                <a:spcPct val="90000"/>
              </a:lnSpc>
              <a:defRPr/>
            </a:pPr>
            <a:endParaRPr lang="en-US" sz="2000" dirty="0" smtClean="0">
              <a:solidFill>
                <a:srgbClr val="FF0066"/>
              </a:solidFill>
            </a:endParaRPr>
          </a:p>
          <a:p>
            <a:pPr eaLnBrk="1" hangingPunct="1">
              <a:lnSpc>
                <a:spcPct val="90000"/>
              </a:lnSpc>
              <a:buFont typeface="Wingdings" pitchFamily="2" charset="2"/>
              <a:buNone/>
              <a:defRPr/>
            </a:pPr>
            <a:endParaRPr lang="en-US" sz="2000" dirty="0" smtClean="0">
              <a:solidFill>
                <a:srgbClr val="FF0066"/>
              </a:solidFill>
            </a:endParaRPr>
          </a:p>
          <a:p>
            <a:pPr eaLnBrk="1" hangingPunct="1">
              <a:lnSpc>
                <a:spcPct val="90000"/>
              </a:lnSpc>
              <a:defRPr/>
            </a:pPr>
            <a:endParaRPr lang="en-US" sz="2000" dirty="0" smtClean="0">
              <a:solidFill>
                <a:srgbClr val="FF0066"/>
              </a:solidFill>
            </a:endParaRPr>
          </a:p>
          <a:p>
            <a:pPr eaLnBrk="1" hangingPunct="1">
              <a:lnSpc>
                <a:spcPct val="90000"/>
              </a:lnSpc>
              <a:defRPr/>
            </a:pPr>
            <a:endParaRPr lang="en-US" sz="2000" dirty="0" smtClean="0"/>
          </a:p>
        </p:txBody>
      </p:sp>
      <p:sp>
        <p:nvSpPr>
          <p:cNvPr id="8" name="Footer Placeholder 7"/>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p:cTn id="7" dur="500" fill="hold"/>
                                        <p:tgtEl>
                                          <p:spTgt spid="49154"/>
                                        </p:tgtEl>
                                        <p:attrNameLst>
                                          <p:attrName>ppt_w</p:attrName>
                                        </p:attrNameLst>
                                      </p:cBhvr>
                                      <p:tavLst>
                                        <p:tav tm="0">
                                          <p:val>
                                            <p:fltVal val="0"/>
                                          </p:val>
                                        </p:tav>
                                        <p:tav tm="100000">
                                          <p:val>
                                            <p:strVal val="#ppt_w"/>
                                          </p:val>
                                        </p:tav>
                                      </p:tavLst>
                                    </p:anim>
                                    <p:anim calcmode="lin" valueType="num">
                                      <p:cBhvr>
                                        <p:cTn id="8" dur="500" fill="hold"/>
                                        <p:tgtEl>
                                          <p:spTgt spid="4915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9155">
                                            <p:txEl>
                                              <p:pRg st="0" end="0"/>
                                            </p:txEl>
                                          </p:spTgt>
                                        </p:tgtEl>
                                        <p:attrNameLst>
                                          <p:attrName>style.visibility</p:attrName>
                                        </p:attrNameLst>
                                      </p:cBhvr>
                                      <p:to>
                                        <p:strVal val="visible"/>
                                      </p:to>
                                    </p:set>
                                    <p:anim calcmode="lin" valueType="num">
                                      <p:cBhvr>
                                        <p:cTn id="13" dur="500" fill="hold"/>
                                        <p:tgtEl>
                                          <p:spTgt spid="4915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915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9155">
                                            <p:txEl>
                                              <p:pRg st="1" end="1"/>
                                            </p:txEl>
                                          </p:spTgt>
                                        </p:tgtEl>
                                        <p:attrNameLst>
                                          <p:attrName>style.visibility</p:attrName>
                                        </p:attrNameLst>
                                      </p:cBhvr>
                                      <p:to>
                                        <p:strVal val="visible"/>
                                      </p:to>
                                    </p:set>
                                    <p:anim calcmode="lin" valueType="num">
                                      <p:cBhvr>
                                        <p:cTn id="19" dur="500" fill="hold"/>
                                        <p:tgtEl>
                                          <p:spTgt spid="4915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915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9155">
                                            <p:txEl>
                                              <p:pRg st="2" end="2"/>
                                            </p:txEl>
                                          </p:spTgt>
                                        </p:tgtEl>
                                        <p:attrNameLst>
                                          <p:attrName>style.visibility</p:attrName>
                                        </p:attrNameLst>
                                      </p:cBhvr>
                                      <p:to>
                                        <p:strVal val="visible"/>
                                      </p:to>
                                    </p:set>
                                    <p:anim calcmode="lin" valueType="num">
                                      <p:cBhvr>
                                        <p:cTn id="25" dur="500" fill="hold"/>
                                        <p:tgtEl>
                                          <p:spTgt spid="4915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4915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49155">
                                            <p:txEl>
                                              <p:pRg st="3" end="3"/>
                                            </p:txEl>
                                          </p:spTgt>
                                        </p:tgtEl>
                                        <p:attrNameLst>
                                          <p:attrName>style.visibility</p:attrName>
                                        </p:attrNameLst>
                                      </p:cBhvr>
                                      <p:to>
                                        <p:strVal val="visible"/>
                                      </p:to>
                                    </p:set>
                                    <p:anim calcmode="lin" valueType="num">
                                      <p:cBhvr>
                                        <p:cTn id="31" dur="500" fill="hold"/>
                                        <p:tgtEl>
                                          <p:spTgt spid="4915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4915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49155">
                                            <p:txEl>
                                              <p:pRg st="4" end="4"/>
                                            </p:txEl>
                                          </p:spTgt>
                                        </p:tgtEl>
                                        <p:attrNameLst>
                                          <p:attrName>style.visibility</p:attrName>
                                        </p:attrNameLst>
                                      </p:cBhvr>
                                      <p:to>
                                        <p:strVal val="visible"/>
                                      </p:to>
                                    </p:set>
                                    <p:anim calcmode="lin" valueType="num">
                                      <p:cBhvr>
                                        <p:cTn id="37" dur="500" fill="hold"/>
                                        <p:tgtEl>
                                          <p:spTgt spid="49155">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4915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49155">
                                            <p:txEl>
                                              <p:pRg st="5" end="5"/>
                                            </p:txEl>
                                          </p:spTgt>
                                        </p:tgtEl>
                                        <p:attrNameLst>
                                          <p:attrName>style.visibility</p:attrName>
                                        </p:attrNameLst>
                                      </p:cBhvr>
                                      <p:to>
                                        <p:strVal val="visible"/>
                                      </p:to>
                                    </p:set>
                                    <p:anim calcmode="lin" valueType="num">
                                      <p:cBhvr>
                                        <p:cTn id="43" dur="500" fill="hold"/>
                                        <p:tgtEl>
                                          <p:spTgt spid="49155">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49155">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49155">
                                            <p:txEl>
                                              <p:pRg st="6" end="6"/>
                                            </p:txEl>
                                          </p:spTgt>
                                        </p:tgtEl>
                                        <p:attrNameLst>
                                          <p:attrName>style.visibility</p:attrName>
                                        </p:attrNameLst>
                                      </p:cBhvr>
                                      <p:to>
                                        <p:strVal val="visible"/>
                                      </p:to>
                                    </p:set>
                                    <p:anim calcmode="lin" valueType="num">
                                      <p:cBhvr>
                                        <p:cTn id="49" dur="500" fill="hold"/>
                                        <p:tgtEl>
                                          <p:spTgt spid="49155">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49155">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49155">
                                            <p:txEl>
                                              <p:pRg st="7" end="7"/>
                                            </p:txEl>
                                          </p:spTgt>
                                        </p:tgtEl>
                                        <p:attrNameLst>
                                          <p:attrName>style.visibility</p:attrName>
                                        </p:attrNameLst>
                                      </p:cBhvr>
                                      <p:to>
                                        <p:strVal val="visible"/>
                                      </p:to>
                                    </p:set>
                                    <p:anim calcmode="lin" valueType="num">
                                      <p:cBhvr>
                                        <p:cTn id="55" dur="500" fill="hold"/>
                                        <p:tgtEl>
                                          <p:spTgt spid="49155">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49155">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49155">
                                            <p:txEl>
                                              <p:pRg st="8" end="8"/>
                                            </p:txEl>
                                          </p:spTgt>
                                        </p:tgtEl>
                                        <p:attrNameLst>
                                          <p:attrName>style.visibility</p:attrName>
                                        </p:attrNameLst>
                                      </p:cBhvr>
                                      <p:to>
                                        <p:strVal val="visible"/>
                                      </p:to>
                                    </p:set>
                                    <p:anim calcmode="lin" valueType="num">
                                      <p:cBhvr>
                                        <p:cTn id="61" dur="500" fill="hold"/>
                                        <p:tgtEl>
                                          <p:spTgt spid="49155">
                                            <p:txEl>
                                              <p:pRg st="8" end="8"/>
                                            </p:txEl>
                                          </p:spTgt>
                                        </p:tgtEl>
                                        <p:attrNameLst>
                                          <p:attrName>ppt_w</p:attrName>
                                        </p:attrNameLst>
                                      </p:cBhvr>
                                      <p:tavLst>
                                        <p:tav tm="0">
                                          <p:val>
                                            <p:fltVal val="0"/>
                                          </p:val>
                                        </p:tav>
                                        <p:tav tm="100000">
                                          <p:val>
                                            <p:strVal val="#ppt_w"/>
                                          </p:val>
                                        </p:tav>
                                      </p:tavLst>
                                    </p:anim>
                                    <p:anim calcmode="lin" valueType="num">
                                      <p:cBhvr>
                                        <p:cTn id="62" dur="500" fill="hold"/>
                                        <p:tgtEl>
                                          <p:spTgt spid="49155">
                                            <p:txEl>
                                              <p:pRg st="8" end="8"/>
                                            </p:txEl>
                                          </p:spTgt>
                                        </p:tgtEl>
                                        <p:attrNameLst>
                                          <p:attrName>ppt_h</p:attrName>
                                        </p:attrNameLst>
                                      </p:cBhvr>
                                      <p:tavLst>
                                        <p:tav tm="0">
                                          <p:val>
                                            <p:fltVal val="0"/>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grpId="0" nodeType="clickEffect">
                                  <p:stCondLst>
                                    <p:cond delay="0"/>
                                  </p:stCondLst>
                                  <p:childTnLst>
                                    <p:set>
                                      <p:cBhvr>
                                        <p:cTn id="66" dur="1" fill="hold">
                                          <p:stCondLst>
                                            <p:cond delay="0"/>
                                          </p:stCondLst>
                                        </p:cTn>
                                        <p:tgtEl>
                                          <p:spTgt spid="49155">
                                            <p:txEl>
                                              <p:pRg st="9" end="9"/>
                                            </p:txEl>
                                          </p:spTgt>
                                        </p:tgtEl>
                                        <p:attrNameLst>
                                          <p:attrName>style.visibility</p:attrName>
                                        </p:attrNameLst>
                                      </p:cBhvr>
                                      <p:to>
                                        <p:strVal val="visible"/>
                                      </p:to>
                                    </p:set>
                                    <p:anim calcmode="lin" valueType="num">
                                      <p:cBhvr>
                                        <p:cTn id="67" dur="500" fill="hold"/>
                                        <p:tgtEl>
                                          <p:spTgt spid="49155">
                                            <p:txEl>
                                              <p:pRg st="9" end="9"/>
                                            </p:txEl>
                                          </p:spTgt>
                                        </p:tgtEl>
                                        <p:attrNameLst>
                                          <p:attrName>ppt_w</p:attrName>
                                        </p:attrNameLst>
                                      </p:cBhvr>
                                      <p:tavLst>
                                        <p:tav tm="0">
                                          <p:val>
                                            <p:fltVal val="0"/>
                                          </p:val>
                                        </p:tav>
                                        <p:tav tm="100000">
                                          <p:val>
                                            <p:strVal val="#ppt_w"/>
                                          </p:val>
                                        </p:tav>
                                      </p:tavLst>
                                    </p:anim>
                                    <p:anim calcmode="lin" valueType="num">
                                      <p:cBhvr>
                                        <p:cTn id="68" dur="500" fill="hold"/>
                                        <p:tgtEl>
                                          <p:spTgt spid="49155">
                                            <p:txEl>
                                              <p:pRg st="9" end="9"/>
                                            </p:txEl>
                                          </p:spTgt>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16" fill="hold" grpId="0" nodeType="clickEffect">
                                  <p:stCondLst>
                                    <p:cond delay="0"/>
                                  </p:stCondLst>
                                  <p:childTnLst>
                                    <p:set>
                                      <p:cBhvr>
                                        <p:cTn id="72" dur="1" fill="hold">
                                          <p:stCondLst>
                                            <p:cond delay="0"/>
                                          </p:stCondLst>
                                        </p:cTn>
                                        <p:tgtEl>
                                          <p:spTgt spid="49155">
                                            <p:txEl>
                                              <p:pRg st="10" end="10"/>
                                            </p:txEl>
                                          </p:spTgt>
                                        </p:tgtEl>
                                        <p:attrNameLst>
                                          <p:attrName>style.visibility</p:attrName>
                                        </p:attrNameLst>
                                      </p:cBhvr>
                                      <p:to>
                                        <p:strVal val="visible"/>
                                      </p:to>
                                    </p:set>
                                    <p:anim calcmode="lin" valueType="num">
                                      <p:cBhvr>
                                        <p:cTn id="73" dur="500" fill="hold"/>
                                        <p:tgtEl>
                                          <p:spTgt spid="49155">
                                            <p:txEl>
                                              <p:pRg st="10" end="10"/>
                                            </p:txEl>
                                          </p:spTgt>
                                        </p:tgtEl>
                                        <p:attrNameLst>
                                          <p:attrName>ppt_w</p:attrName>
                                        </p:attrNameLst>
                                      </p:cBhvr>
                                      <p:tavLst>
                                        <p:tav tm="0">
                                          <p:val>
                                            <p:fltVal val="0"/>
                                          </p:val>
                                        </p:tav>
                                        <p:tav tm="100000">
                                          <p:val>
                                            <p:strVal val="#ppt_w"/>
                                          </p:val>
                                        </p:tav>
                                      </p:tavLst>
                                    </p:anim>
                                    <p:anim calcmode="lin" valueType="num">
                                      <p:cBhvr>
                                        <p:cTn id="74" dur="500" fill="hold"/>
                                        <p:tgtEl>
                                          <p:spTgt spid="49155">
                                            <p:txEl>
                                              <p:pRg st="10" end="10"/>
                                            </p:txEl>
                                          </p:spTgt>
                                        </p:tgtEl>
                                        <p:attrNameLst>
                                          <p:attrName>ppt_h</p:attrName>
                                        </p:attrNameLst>
                                      </p:cBhvr>
                                      <p:tavLst>
                                        <p:tav tm="0">
                                          <p:val>
                                            <p:fltVal val="0"/>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16" fill="hold" grpId="0" nodeType="clickEffect">
                                  <p:stCondLst>
                                    <p:cond delay="0"/>
                                  </p:stCondLst>
                                  <p:childTnLst>
                                    <p:set>
                                      <p:cBhvr>
                                        <p:cTn id="78" dur="1" fill="hold">
                                          <p:stCondLst>
                                            <p:cond delay="0"/>
                                          </p:stCondLst>
                                        </p:cTn>
                                        <p:tgtEl>
                                          <p:spTgt spid="49155">
                                            <p:txEl>
                                              <p:pRg st="11" end="11"/>
                                            </p:txEl>
                                          </p:spTgt>
                                        </p:tgtEl>
                                        <p:attrNameLst>
                                          <p:attrName>style.visibility</p:attrName>
                                        </p:attrNameLst>
                                      </p:cBhvr>
                                      <p:to>
                                        <p:strVal val="visible"/>
                                      </p:to>
                                    </p:set>
                                    <p:anim calcmode="lin" valueType="num">
                                      <p:cBhvr>
                                        <p:cTn id="79" dur="500" fill="hold"/>
                                        <p:tgtEl>
                                          <p:spTgt spid="49155">
                                            <p:txEl>
                                              <p:pRg st="11" end="11"/>
                                            </p:txEl>
                                          </p:spTgt>
                                        </p:tgtEl>
                                        <p:attrNameLst>
                                          <p:attrName>ppt_w</p:attrName>
                                        </p:attrNameLst>
                                      </p:cBhvr>
                                      <p:tavLst>
                                        <p:tav tm="0">
                                          <p:val>
                                            <p:fltVal val="0"/>
                                          </p:val>
                                        </p:tav>
                                        <p:tav tm="100000">
                                          <p:val>
                                            <p:strVal val="#ppt_w"/>
                                          </p:val>
                                        </p:tav>
                                      </p:tavLst>
                                    </p:anim>
                                    <p:anim calcmode="lin" valueType="num">
                                      <p:cBhvr>
                                        <p:cTn id="80" dur="500" fill="hold"/>
                                        <p:tgtEl>
                                          <p:spTgt spid="49155">
                                            <p:txEl>
                                              <p:pRg st="11" end="11"/>
                                            </p:txEl>
                                          </p:spTgt>
                                        </p:tgtEl>
                                        <p:attrNameLst>
                                          <p:attrName>ppt_h</p:attrName>
                                        </p:attrNameLst>
                                      </p:cBhvr>
                                      <p:tavLst>
                                        <p:tav tm="0">
                                          <p:val>
                                            <p:fltVal val="0"/>
                                          </p:val>
                                        </p:tav>
                                        <p:tav tm="100000">
                                          <p:val>
                                            <p:strVal val="#ppt_h"/>
                                          </p:val>
                                        </p:tav>
                                      </p:tavLst>
                                    </p:anim>
                                  </p:childTnLst>
                                </p:cTn>
                              </p:par>
                            </p:childTnLst>
                          </p:cTn>
                        </p:par>
                      </p:childTnLst>
                    </p:cTn>
                  </p:par>
                  <p:par>
                    <p:cTn id="81" fill="hold">
                      <p:stCondLst>
                        <p:cond delay="indefinite"/>
                      </p:stCondLst>
                      <p:childTnLst>
                        <p:par>
                          <p:cTn id="82" fill="hold">
                            <p:stCondLst>
                              <p:cond delay="0"/>
                            </p:stCondLst>
                            <p:childTnLst>
                              <p:par>
                                <p:cTn id="83" presetID="23" presetClass="entr" presetSubtype="16" fill="hold" grpId="0" nodeType="clickEffect">
                                  <p:stCondLst>
                                    <p:cond delay="0"/>
                                  </p:stCondLst>
                                  <p:childTnLst>
                                    <p:set>
                                      <p:cBhvr>
                                        <p:cTn id="84" dur="1" fill="hold">
                                          <p:stCondLst>
                                            <p:cond delay="0"/>
                                          </p:stCondLst>
                                        </p:cTn>
                                        <p:tgtEl>
                                          <p:spTgt spid="49156">
                                            <p:bg/>
                                          </p:spTgt>
                                        </p:tgtEl>
                                        <p:attrNameLst>
                                          <p:attrName>style.visibility</p:attrName>
                                        </p:attrNameLst>
                                      </p:cBhvr>
                                      <p:to>
                                        <p:strVal val="visible"/>
                                      </p:to>
                                    </p:set>
                                    <p:anim calcmode="lin" valueType="num">
                                      <p:cBhvr>
                                        <p:cTn id="85" dur="500" fill="hold"/>
                                        <p:tgtEl>
                                          <p:spTgt spid="49156">
                                            <p:bg/>
                                          </p:spTgt>
                                        </p:tgtEl>
                                        <p:attrNameLst>
                                          <p:attrName>ppt_w</p:attrName>
                                        </p:attrNameLst>
                                      </p:cBhvr>
                                      <p:tavLst>
                                        <p:tav tm="0">
                                          <p:val>
                                            <p:fltVal val="0"/>
                                          </p:val>
                                        </p:tav>
                                        <p:tav tm="100000">
                                          <p:val>
                                            <p:strVal val="#ppt_w"/>
                                          </p:val>
                                        </p:tav>
                                      </p:tavLst>
                                    </p:anim>
                                    <p:anim calcmode="lin" valueType="num">
                                      <p:cBhvr>
                                        <p:cTn id="86" dur="500" fill="hold"/>
                                        <p:tgtEl>
                                          <p:spTgt spid="49156">
                                            <p:bg/>
                                          </p:spTgt>
                                        </p:tgtEl>
                                        <p:attrNameLst>
                                          <p:attrName>ppt_h</p:attrName>
                                        </p:attrNameLst>
                                      </p:cBhvr>
                                      <p:tavLst>
                                        <p:tav tm="0">
                                          <p:val>
                                            <p:fltVal val="0"/>
                                          </p:val>
                                        </p:tav>
                                        <p:tav tm="100000">
                                          <p:val>
                                            <p:strVal val="#ppt_h"/>
                                          </p:val>
                                        </p:tav>
                                      </p:tavLst>
                                    </p:anim>
                                  </p:childTnLst>
                                </p:cTn>
                              </p:par>
                            </p:childTnLst>
                          </p:cTn>
                        </p:par>
                      </p:childTnLst>
                    </p:cTn>
                  </p:par>
                  <p:par>
                    <p:cTn id="87" fill="hold">
                      <p:stCondLst>
                        <p:cond delay="indefinite"/>
                      </p:stCondLst>
                      <p:childTnLst>
                        <p:par>
                          <p:cTn id="88" fill="hold">
                            <p:stCondLst>
                              <p:cond delay="0"/>
                            </p:stCondLst>
                            <p:childTnLst>
                              <p:par>
                                <p:cTn id="89" presetID="23" presetClass="entr" presetSubtype="16" fill="hold" grpId="0" nodeType="clickEffect">
                                  <p:stCondLst>
                                    <p:cond delay="0"/>
                                  </p:stCondLst>
                                  <p:childTnLst>
                                    <p:set>
                                      <p:cBhvr>
                                        <p:cTn id="90" dur="1" fill="hold">
                                          <p:stCondLst>
                                            <p:cond delay="0"/>
                                          </p:stCondLst>
                                        </p:cTn>
                                        <p:tgtEl>
                                          <p:spTgt spid="49156">
                                            <p:txEl>
                                              <p:pRg st="0" end="0"/>
                                            </p:txEl>
                                          </p:spTgt>
                                        </p:tgtEl>
                                        <p:attrNameLst>
                                          <p:attrName>style.visibility</p:attrName>
                                        </p:attrNameLst>
                                      </p:cBhvr>
                                      <p:to>
                                        <p:strVal val="visible"/>
                                      </p:to>
                                    </p:set>
                                    <p:anim calcmode="lin" valueType="num">
                                      <p:cBhvr>
                                        <p:cTn id="91" dur="500" fill="hold"/>
                                        <p:tgtEl>
                                          <p:spTgt spid="49156">
                                            <p:txEl>
                                              <p:pRg st="0" end="0"/>
                                            </p:txEl>
                                          </p:spTgt>
                                        </p:tgtEl>
                                        <p:attrNameLst>
                                          <p:attrName>ppt_w</p:attrName>
                                        </p:attrNameLst>
                                      </p:cBhvr>
                                      <p:tavLst>
                                        <p:tav tm="0">
                                          <p:val>
                                            <p:fltVal val="0"/>
                                          </p:val>
                                        </p:tav>
                                        <p:tav tm="100000">
                                          <p:val>
                                            <p:strVal val="#ppt_w"/>
                                          </p:val>
                                        </p:tav>
                                      </p:tavLst>
                                    </p:anim>
                                    <p:anim calcmode="lin" valueType="num">
                                      <p:cBhvr>
                                        <p:cTn id="92" dur="500" fill="hold"/>
                                        <p:tgtEl>
                                          <p:spTgt spid="4915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3" fill="hold">
                      <p:stCondLst>
                        <p:cond delay="indefinite"/>
                      </p:stCondLst>
                      <p:childTnLst>
                        <p:par>
                          <p:cTn id="94" fill="hold">
                            <p:stCondLst>
                              <p:cond delay="0"/>
                            </p:stCondLst>
                            <p:childTnLst>
                              <p:par>
                                <p:cTn id="95" presetID="23" presetClass="entr" presetSubtype="16" fill="hold" grpId="0" nodeType="clickEffect">
                                  <p:stCondLst>
                                    <p:cond delay="0"/>
                                  </p:stCondLst>
                                  <p:childTnLst>
                                    <p:set>
                                      <p:cBhvr>
                                        <p:cTn id="96" dur="1" fill="hold">
                                          <p:stCondLst>
                                            <p:cond delay="0"/>
                                          </p:stCondLst>
                                        </p:cTn>
                                        <p:tgtEl>
                                          <p:spTgt spid="49156">
                                            <p:txEl>
                                              <p:pRg st="1" end="1"/>
                                            </p:txEl>
                                          </p:spTgt>
                                        </p:tgtEl>
                                        <p:attrNameLst>
                                          <p:attrName>style.visibility</p:attrName>
                                        </p:attrNameLst>
                                      </p:cBhvr>
                                      <p:to>
                                        <p:strVal val="visible"/>
                                      </p:to>
                                    </p:set>
                                    <p:anim calcmode="lin" valueType="num">
                                      <p:cBhvr>
                                        <p:cTn id="97" dur="500" fill="hold"/>
                                        <p:tgtEl>
                                          <p:spTgt spid="49156">
                                            <p:txEl>
                                              <p:pRg st="1" end="1"/>
                                            </p:txEl>
                                          </p:spTgt>
                                        </p:tgtEl>
                                        <p:attrNameLst>
                                          <p:attrName>ppt_w</p:attrName>
                                        </p:attrNameLst>
                                      </p:cBhvr>
                                      <p:tavLst>
                                        <p:tav tm="0">
                                          <p:val>
                                            <p:fltVal val="0"/>
                                          </p:val>
                                        </p:tav>
                                        <p:tav tm="100000">
                                          <p:val>
                                            <p:strVal val="#ppt_w"/>
                                          </p:val>
                                        </p:tav>
                                      </p:tavLst>
                                    </p:anim>
                                    <p:anim calcmode="lin" valueType="num">
                                      <p:cBhvr>
                                        <p:cTn id="98" dur="500" fill="hold"/>
                                        <p:tgtEl>
                                          <p:spTgt spid="49156">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23" presetClass="entr" presetSubtype="16" fill="hold" grpId="0" nodeType="clickEffect">
                                  <p:stCondLst>
                                    <p:cond delay="0"/>
                                  </p:stCondLst>
                                  <p:childTnLst>
                                    <p:set>
                                      <p:cBhvr>
                                        <p:cTn id="102" dur="1" fill="hold">
                                          <p:stCondLst>
                                            <p:cond delay="0"/>
                                          </p:stCondLst>
                                        </p:cTn>
                                        <p:tgtEl>
                                          <p:spTgt spid="49156">
                                            <p:txEl>
                                              <p:pRg st="2" end="2"/>
                                            </p:txEl>
                                          </p:spTgt>
                                        </p:tgtEl>
                                        <p:attrNameLst>
                                          <p:attrName>style.visibility</p:attrName>
                                        </p:attrNameLst>
                                      </p:cBhvr>
                                      <p:to>
                                        <p:strVal val="visible"/>
                                      </p:to>
                                    </p:set>
                                    <p:anim calcmode="lin" valueType="num">
                                      <p:cBhvr>
                                        <p:cTn id="103" dur="500" fill="hold"/>
                                        <p:tgtEl>
                                          <p:spTgt spid="49156">
                                            <p:txEl>
                                              <p:pRg st="2" end="2"/>
                                            </p:txEl>
                                          </p:spTgt>
                                        </p:tgtEl>
                                        <p:attrNameLst>
                                          <p:attrName>ppt_w</p:attrName>
                                        </p:attrNameLst>
                                      </p:cBhvr>
                                      <p:tavLst>
                                        <p:tav tm="0">
                                          <p:val>
                                            <p:fltVal val="0"/>
                                          </p:val>
                                        </p:tav>
                                        <p:tav tm="100000">
                                          <p:val>
                                            <p:strVal val="#ppt_w"/>
                                          </p:val>
                                        </p:tav>
                                      </p:tavLst>
                                    </p:anim>
                                    <p:anim calcmode="lin" valueType="num">
                                      <p:cBhvr>
                                        <p:cTn id="104" dur="500" fill="hold"/>
                                        <p:tgtEl>
                                          <p:spTgt spid="49156">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05" fill="hold">
                      <p:stCondLst>
                        <p:cond delay="indefinite"/>
                      </p:stCondLst>
                      <p:childTnLst>
                        <p:par>
                          <p:cTn id="106" fill="hold">
                            <p:stCondLst>
                              <p:cond delay="0"/>
                            </p:stCondLst>
                            <p:childTnLst>
                              <p:par>
                                <p:cTn id="107" presetID="23" presetClass="entr" presetSubtype="16" fill="hold" grpId="0" nodeType="clickEffect">
                                  <p:stCondLst>
                                    <p:cond delay="0"/>
                                  </p:stCondLst>
                                  <p:childTnLst>
                                    <p:set>
                                      <p:cBhvr>
                                        <p:cTn id="108" dur="1" fill="hold">
                                          <p:stCondLst>
                                            <p:cond delay="0"/>
                                          </p:stCondLst>
                                        </p:cTn>
                                        <p:tgtEl>
                                          <p:spTgt spid="49156">
                                            <p:txEl>
                                              <p:pRg st="3" end="3"/>
                                            </p:txEl>
                                          </p:spTgt>
                                        </p:tgtEl>
                                        <p:attrNameLst>
                                          <p:attrName>style.visibility</p:attrName>
                                        </p:attrNameLst>
                                      </p:cBhvr>
                                      <p:to>
                                        <p:strVal val="visible"/>
                                      </p:to>
                                    </p:set>
                                    <p:anim calcmode="lin" valueType="num">
                                      <p:cBhvr>
                                        <p:cTn id="109" dur="500" fill="hold"/>
                                        <p:tgtEl>
                                          <p:spTgt spid="49156">
                                            <p:txEl>
                                              <p:pRg st="3" end="3"/>
                                            </p:txEl>
                                          </p:spTgt>
                                        </p:tgtEl>
                                        <p:attrNameLst>
                                          <p:attrName>ppt_w</p:attrName>
                                        </p:attrNameLst>
                                      </p:cBhvr>
                                      <p:tavLst>
                                        <p:tav tm="0">
                                          <p:val>
                                            <p:fltVal val="0"/>
                                          </p:val>
                                        </p:tav>
                                        <p:tav tm="100000">
                                          <p:val>
                                            <p:strVal val="#ppt_w"/>
                                          </p:val>
                                        </p:tav>
                                      </p:tavLst>
                                    </p:anim>
                                    <p:anim calcmode="lin" valueType="num">
                                      <p:cBhvr>
                                        <p:cTn id="110" dur="500" fill="hold"/>
                                        <p:tgtEl>
                                          <p:spTgt spid="49156">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11" fill="hold">
                      <p:stCondLst>
                        <p:cond delay="indefinite"/>
                      </p:stCondLst>
                      <p:childTnLst>
                        <p:par>
                          <p:cTn id="112" fill="hold">
                            <p:stCondLst>
                              <p:cond delay="0"/>
                            </p:stCondLst>
                            <p:childTnLst>
                              <p:par>
                                <p:cTn id="113" presetID="23" presetClass="entr" presetSubtype="16" fill="hold" grpId="0" nodeType="clickEffect">
                                  <p:stCondLst>
                                    <p:cond delay="0"/>
                                  </p:stCondLst>
                                  <p:childTnLst>
                                    <p:set>
                                      <p:cBhvr>
                                        <p:cTn id="114" dur="1" fill="hold">
                                          <p:stCondLst>
                                            <p:cond delay="0"/>
                                          </p:stCondLst>
                                        </p:cTn>
                                        <p:tgtEl>
                                          <p:spTgt spid="49156">
                                            <p:txEl>
                                              <p:pRg st="4" end="4"/>
                                            </p:txEl>
                                          </p:spTgt>
                                        </p:tgtEl>
                                        <p:attrNameLst>
                                          <p:attrName>style.visibility</p:attrName>
                                        </p:attrNameLst>
                                      </p:cBhvr>
                                      <p:to>
                                        <p:strVal val="visible"/>
                                      </p:to>
                                    </p:set>
                                    <p:anim calcmode="lin" valueType="num">
                                      <p:cBhvr>
                                        <p:cTn id="115" dur="500" fill="hold"/>
                                        <p:tgtEl>
                                          <p:spTgt spid="49156">
                                            <p:txEl>
                                              <p:pRg st="4" end="4"/>
                                            </p:txEl>
                                          </p:spTgt>
                                        </p:tgtEl>
                                        <p:attrNameLst>
                                          <p:attrName>ppt_w</p:attrName>
                                        </p:attrNameLst>
                                      </p:cBhvr>
                                      <p:tavLst>
                                        <p:tav tm="0">
                                          <p:val>
                                            <p:fltVal val="0"/>
                                          </p:val>
                                        </p:tav>
                                        <p:tav tm="100000">
                                          <p:val>
                                            <p:strVal val="#ppt_w"/>
                                          </p:val>
                                        </p:tav>
                                      </p:tavLst>
                                    </p:anim>
                                    <p:anim calcmode="lin" valueType="num">
                                      <p:cBhvr>
                                        <p:cTn id="116" dur="500" fill="hold"/>
                                        <p:tgtEl>
                                          <p:spTgt spid="49156">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p:bldP spid="49155" grpId="0" build="p"/>
      <p:bldP spid="49156" grpId="0" build="p"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fontAlgn="auto" hangingPunct="1">
              <a:spcAft>
                <a:spcPts val="0"/>
              </a:spcAft>
              <a:defRPr/>
            </a:pPr>
            <a:r>
              <a:rPr lang="en-US">
                <a:solidFill>
                  <a:schemeClr val="tx2">
                    <a:satMod val="200000"/>
                  </a:schemeClr>
                </a:solidFill>
              </a:rPr>
              <a:t>8. </a:t>
            </a:r>
            <a:r>
              <a:rPr lang="en-US" b="1">
                <a:solidFill>
                  <a:schemeClr val="tx2">
                    <a:satMod val="200000"/>
                  </a:schemeClr>
                </a:solidFill>
              </a:rPr>
              <a:t>break</a:t>
            </a:r>
          </a:p>
        </p:txBody>
      </p:sp>
      <p:sp>
        <p:nvSpPr>
          <p:cNvPr id="41987" name="Rectangle 3"/>
          <p:cNvSpPr>
            <a:spLocks noGrp="1" noChangeArrowheads="1"/>
          </p:cNvSpPr>
          <p:nvPr>
            <p:ph idx="1"/>
          </p:nvPr>
        </p:nvSpPr>
        <p:spPr/>
        <p:txBody>
          <a:bodyPr>
            <a:normAutofit fontScale="92500" lnSpcReduction="10000"/>
          </a:bodyPr>
          <a:lstStyle/>
          <a:p>
            <a:pPr eaLnBrk="1" hangingPunct="1">
              <a:lnSpc>
                <a:spcPct val="90000"/>
              </a:lnSpc>
            </a:pPr>
            <a:r>
              <a:rPr lang="en-US" dirty="0" err="1" smtClean="0"/>
              <a:t>int</a:t>
            </a:r>
            <a:r>
              <a:rPr lang="en-US" dirty="0" smtClean="0"/>
              <a:t> </a:t>
            </a:r>
            <a:r>
              <a:rPr lang="en-US" dirty="0" err="1" smtClean="0"/>
              <a:t>i</a:t>
            </a:r>
            <a:r>
              <a:rPr lang="en-US" dirty="0" smtClean="0"/>
              <a:t>=0;</a:t>
            </a:r>
          </a:p>
          <a:p>
            <a:pPr eaLnBrk="1" hangingPunct="1">
              <a:lnSpc>
                <a:spcPct val="90000"/>
              </a:lnSpc>
            </a:pPr>
            <a:r>
              <a:rPr lang="en-US" dirty="0" smtClean="0"/>
              <a:t>         while(</a:t>
            </a:r>
            <a:r>
              <a:rPr lang="en-US" dirty="0" err="1" smtClean="0"/>
              <a:t>i</a:t>
            </a:r>
            <a:r>
              <a:rPr lang="en-US" dirty="0" smtClean="0"/>
              <a:t>++&lt;20)</a:t>
            </a:r>
          </a:p>
          <a:p>
            <a:pPr eaLnBrk="1" hangingPunct="1">
              <a:lnSpc>
                <a:spcPct val="90000"/>
              </a:lnSpc>
            </a:pPr>
            <a:r>
              <a:rPr lang="en-US" dirty="0" smtClean="0"/>
              <a:t>            {</a:t>
            </a:r>
          </a:p>
          <a:p>
            <a:pPr eaLnBrk="1" hangingPunct="1">
              <a:lnSpc>
                <a:spcPct val="90000"/>
              </a:lnSpc>
            </a:pPr>
            <a:r>
              <a:rPr lang="en-US" dirty="0" smtClean="0"/>
              <a:t>               cout&lt;&lt;</a:t>
            </a:r>
            <a:r>
              <a:rPr lang="en-US" dirty="0" err="1" smtClean="0"/>
              <a:t>i</a:t>
            </a:r>
            <a:r>
              <a:rPr lang="en-US" dirty="0" smtClean="0"/>
              <a:t>&lt;&lt;endl;</a:t>
            </a:r>
          </a:p>
          <a:p>
            <a:pPr eaLnBrk="1" hangingPunct="1">
              <a:lnSpc>
                <a:spcPct val="90000"/>
              </a:lnSpc>
            </a:pPr>
            <a:r>
              <a:rPr lang="en-US" dirty="0" smtClean="0"/>
              <a:t>               if(</a:t>
            </a:r>
            <a:r>
              <a:rPr lang="en-US" dirty="0" err="1" smtClean="0"/>
              <a:t>i</a:t>
            </a:r>
            <a:r>
              <a:rPr lang="en-US" dirty="0" smtClean="0"/>
              <a:t> = = 5)</a:t>
            </a:r>
          </a:p>
          <a:p>
            <a:pPr eaLnBrk="1" hangingPunct="1">
              <a:lnSpc>
                <a:spcPct val="90000"/>
              </a:lnSpc>
            </a:pPr>
            <a:r>
              <a:rPr lang="en-US" dirty="0" smtClean="0"/>
              <a:t>// program stops after 5th iteration</a:t>
            </a:r>
          </a:p>
          <a:p>
            <a:pPr eaLnBrk="1" hangingPunct="1">
              <a:lnSpc>
                <a:spcPct val="90000"/>
              </a:lnSpc>
            </a:pPr>
            <a:r>
              <a:rPr lang="en-US" dirty="0" smtClean="0"/>
              <a:t>               break; </a:t>
            </a:r>
          </a:p>
          <a:p>
            <a:pPr eaLnBrk="1" hangingPunct="1">
              <a:lnSpc>
                <a:spcPct val="90000"/>
              </a:lnSpc>
            </a:pPr>
            <a:r>
              <a:rPr lang="en-US" dirty="0" smtClean="0"/>
              <a:t>             } </a:t>
            </a:r>
          </a:p>
          <a:p>
            <a:pPr>
              <a:lnSpc>
                <a:spcPct val="90000"/>
              </a:lnSpc>
            </a:pPr>
            <a:r>
              <a:rPr lang="en-US" dirty="0" smtClean="0"/>
              <a:t>continue: This causes the loop to stop its current iteration and begin the next one. </a:t>
            </a:r>
          </a:p>
          <a:p>
            <a:pPr eaLnBrk="1" hangingPunct="1">
              <a:lnSpc>
                <a:spcPct val="90000"/>
              </a:lnSpc>
            </a:pPr>
            <a:endParaRPr lang="en-US" dirty="0" smtClean="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Enumerated</a:t>
            </a:r>
            <a:r>
              <a:rPr lang="en-US" dirty="0" smtClean="0"/>
              <a:t> data type- keyword </a:t>
            </a:r>
            <a:r>
              <a:rPr lang="en-US" i="1" dirty="0" smtClean="0">
                <a:solidFill>
                  <a:srgbClr val="FF0066"/>
                </a:solidFill>
              </a:rPr>
              <a:t>enum</a:t>
            </a:r>
            <a:endParaRPr lang="en-US" dirty="0">
              <a:solidFill>
                <a:srgbClr val="FF0066"/>
              </a:solidFill>
            </a:endParaRPr>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pPr>
              <a:buNone/>
            </a:pPr>
            <a:r>
              <a:rPr lang="en-US" sz="2800" dirty="0" smtClean="0">
                <a:solidFill>
                  <a:srgbClr val="FF0066"/>
                </a:solidFill>
              </a:rPr>
              <a:t>An enumerated data type is a user-defined data type.</a:t>
            </a:r>
          </a:p>
          <a:p>
            <a:pPr lvl="0"/>
            <a:r>
              <a:rPr lang="en-US" dirty="0" smtClean="0"/>
              <a:t>It provides a way for attaching names to numbers. </a:t>
            </a:r>
          </a:p>
          <a:p>
            <a:pPr lvl="0"/>
            <a:r>
              <a:rPr lang="en-US" dirty="0" smtClean="0"/>
              <a:t>It automatically enumerates a list of words by assigning them values 0,1,2,3 … .</a:t>
            </a:r>
          </a:p>
          <a:p>
            <a:pPr>
              <a:buNone/>
            </a:pPr>
            <a:r>
              <a:rPr lang="en-US" u="sng" dirty="0" smtClean="0"/>
              <a:t>Format/syntax</a:t>
            </a:r>
            <a:r>
              <a:rPr lang="en-US" i="1" dirty="0" smtClean="0"/>
              <a:t> : </a:t>
            </a:r>
          </a:p>
          <a:p>
            <a:pPr>
              <a:buNone/>
            </a:pPr>
            <a:r>
              <a:rPr lang="en-US" i="1" dirty="0" smtClean="0"/>
              <a:t>enum </a:t>
            </a:r>
            <a:r>
              <a:rPr lang="en-US" dirty="0" smtClean="0"/>
              <a:t>shape{circle, square, rectangle}; </a:t>
            </a:r>
          </a:p>
          <a:p>
            <a:pPr>
              <a:buNone/>
            </a:pPr>
            <a:r>
              <a:rPr lang="en-US" i="1" dirty="0" smtClean="0"/>
              <a:t>enum </a:t>
            </a:r>
            <a:r>
              <a:rPr lang="en-US" dirty="0" smtClean="0"/>
              <a:t>position{right, left};</a:t>
            </a:r>
          </a:p>
          <a:p>
            <a:pPr lvl="0">
              <a:buNone/>
            </a:pPr>
            <a:r>
              <a:rPr lang="en-US" i="1" dirty="0" smtClean="0"/>
              <a:t>enum </a:t>
            </a:r>
            <a:r>
              <a:rPr lang="en-US" dirty="0" err="1" smtClean="0"/>
              <a:t>colour</a:t>
            </a:r>
            <a:r>
              <a:rPr lang="en-US" dirty="0" smtClean="0"/>
              <a:t>{</a:t>
            </a:r>
            <a:r>
              <a:rPr lang="en-US" dirty="0" err="1" smtClean="0"/>
              <a:t>red,green,blue,white</a:t>
            </a:r>
            <a:r>
              <a:rPr lang="en-US" dirty="0" smtClean="0"/>
              <a:t>};</a:t>
            </a:r>
            <a:r>
              <a:rPr lang="en-US" i="1" dirty="0" smtClean="0"/>
              <a:t> </a:t>
            </a:r>
          </a:p>
          <a:p>
            <a:pPr>
              <a:buNone/>
            </a:pPr>
            <a:r>
              <a:rPr lang="en-US" i="1" dirty="0" smtClean="0"/>
              <a:t>C++ permits the creation of </a:t>
            </a:r>
            <a:r>
              <a:rPr lang="en-US" i="1" dirty="0" err="1" smtClean="0"/>
              <a:t>enums</a:t>
            </a:r>
            <a:r>
              <a:rPr lang="en-US" i="1" dirty="0" smtClean="0"/>
              <a:t> </a:t>
            </a:r>
            <a:r>
              <a:rPr lang="en-US" dirty="0" smtClean="0"/>
              <a:t>without </a:t>
            </a:r>
            <a:r>
              <a:rPr lang="en-US" dirty="0" smtClean="0">
                <a:solidFill>
                  <a:srgbClr val="FF0000"/>
                </a:solidFill>
              </a:rPr>
              <a:t>tag names</a:t>
            </a:r>
            <a:r>
              <a:rPr lang="en-US" dirty="0" smtClean="0"/>
              <a:t>. </a:t>
            </a:r>
            <a:r>
              <a:rPr lang="en-US" dirty="0" err="1" smtClean="0"/>
              <a:t>e.g</a:t>
            </a:r>
            <a:r>
              <a:rPr lang="en-US" dirty="0" smtClean="0"/>
              <a:t> </a:t>
            </a:r>
            <a:r>
              <a:rPr lang="en-US" i="1" dirty="0" smtClean="0"/>
              <a:t>enum </a:t>
            </a:r>
            <a:r>
              <a:rPr lang="en-US" dirty="0" smtClean="0"/>
              <a:t>{right, left};</a:t>
            </a:r>
          </a:p>
          <a:p>
            <a:pPr lvl="0">
              <a:buNone/>
            </a:pPr>
            <a:endParaRPr lang="en-US"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u="sng" dirty="0" smtClean="0">
                <a:solidFill>
                  <a:srgbClr val="FF0066"/>
                </a:solidFill>
              </a:rPr>
              <a:t>C</a:t>
            </a:r>
            <a:r>
              <a:rPr lang="en-US" u="sng" baseline="30000" dirty="0" smtClean="0">
                <a:solidFill>
                  <a:srgbClr val="FF0066"/>
                </a:solidFill>
              </a:rPr>
              <a:t>++</a:t>
            </a:r>
            <a:r>
              <a:rPr lang="en-US" u="sng" dirty="0" smtClean="0">
                <a:solidFill>
                  <a:srgbClr val="FF0066"/>
                </a:solidFill>
              </a:rPr>
              <a:t> program :1</a:t>
            </a:r>
            <a:endParaRPr lang="en-US" u="sng" dirty="0">
              <a:solidFill>
                <a:srgbClr val="FF0066"/>
              </a:solidFill>
            </a:endParaRPr>
          </a:p>
        </p:txBody>
      </p:sp>
      <p:sp>
        <p:nvSpPr>
          <p:cNvPr id="3" name="Rectangle 2"/>
          <p:cNvSpPr/>
          <p:nvPr/>
        </p:nvSpPr>
        <p:spPr>
          <a:xfrm>
            <a:off x="457200" y="1219200"/>
            <a:ext cx="8153400" cy="5293757"/>
          </a:xfrm>
          <a:prstGeom prst="rect">
            <a:avLst/>
          </a:prstGeom>
        </p:spPr>
        <p:txBody>
          <a:bodyPr wrap="square">
            <a:spAutoFit/>
          </a:bodyPr>
          <a:lstStyle/>
          <a:p>
            <a:pPr marL="744538" indent="-461963"/>
            <a:r>
              <a:rPr lang="en-US" sz="3200" dirty="0" smtClean="0"/>
              <a:t> </a:t>
            </a:r>
            <a:r>
              <a:rPr lang="en-US" sz="2400" dirty="0" smtClean="0"/>
              <a:t>1.</a:t>
            </a:r>
            <a:r>
              <a:rPr lang="en-US" sz="3200" dirty="0" smtClean="0"/>
              <a:t> </a:t>
            </a:r>
            <a:r>
              <a:rPr lang="en-US" sz="2400" dirty="0" smtClean="0">
                <a:solidFill>
                  <a:srgbClr val="FF0066"/>
                </a:solidFill>
              </a:rPr>
              <a:t>//</a:t>
            </a:r>
            <a:r>
              <a:rPr lang="en-US" sz="2400" dirty="0" smtClean="0"/>
              <a:t> A simple program for understanding.</a:t>
            </a:r>
          </a:p>
          <a:p>
            <a:pPr marL="744538" indent="-461963"/>
            <a:r>
              <a:rPr lang="en-US" sz="2400" dirty="0" smtClean="0"/>
              <a:t> 2. </a:t>
            </a:r>
            <a:r>
              <a:rPr lang="en-US" sz="2400" dirty="0" smtClean="0">
                <a:solidFill>
                  <a:srgbClr val="FF0066"/>
                </a:solidFill>
              </a:rPr>
              <a:t>#</a:t>
            </a:r>
            <a:r>
              <a:rPr lang="en-US" sz="2400" dirty="0" smtClean="0"/>
              <a:t>include&lt;</a:t>
            </a:r>
            <a:r>
              <a:rPr lang="en-US" sz="2400" dirty="0" err="1" smtClean="0"/>
              <a:t>iostream.h</a:t>
            </a:r>
            <a:r>
              <a:rPr lang="en-US" sz="2400" dirty="0" smtClean="0"/>
              <a:t>&gt;</a:t>
            </a:r>
          </a:p>
          <a:p>
            <a:pPr marL="744538" indent="-461963"/>
            <a:r>
              <a:rPr lang="en-US" sz="2400" dirty="0" smtClean="0"/>
              <a:t> 3. </a:t>
            </a:r>
            <a:r>
              <a:rPr lang="en-US" sz="2400" dirty="0" smtClean="0">
                <a:solidFill>
                  <a:srgbClr val="FF0066"/>
                </a:solidFill>
              </a:rPr>
              <a:t>#</a:t>
            </a:r>
            <a:r>
              <a:rPr lang="en-US" sz="2400" dirty="0" smtClean="0"/>
              <a:t>include&lt;</a:t>
            </a:r>
            <a:r>
              <a:rPr lang="en-US" sz="2400" dirty="0" err="1" smtClean="0"/>
              <a:t>conio.h</a:t>
            </a:r>
            <a:r>
              <a:rPr lang="en-US" sz="2400" dirty="0" smtClean="0"/>
              <a:t>&gt;</a:t>
            </a:r>
          </a:p>
          <a:p>
            <a:pPr marL="744538" indent="-461963"/>
            <a:r>
              <a:rPr lang="en-US" sz="2400" dirty="0" smtClean="0"/>
              <a:t> 4.void main(void)</a:t>
            </a:r>
          </a:p>
          <a:p>
            <a:pPr marL="744538" indent="-461963"/>
            <a:r>
              <a:rPr lang="en-US" sz="2400" dirty="0" smtClean="0">
                <a:solidFill>
                  <a:srgbClr val="0000FF"/>
                </a:solidFill>
              </a:rPr>
              <a:t> 5. {</a:t>
            </a:r>
          </a:p>
          <a:p>
            <a:pPr marL="744538" indent="-461963"/>
            <a:r>
              <a:rPr lang="en-US" sz="2400" dirty="0" smtClean="0"/>
              <a:t> 6.   </a:t>
            </a:r>
            <a:r>
              <a:rPr lang="en-US" sz="2400" dirty="0" err="1" smtClean="0"/>
              <a:t>clrscr</a:t>
            </a:r>
            <a:r>
              <a:rPr lang="en-US" sz="2400" dirty="0" smtClean="0"/>
              <a:t>();</a:t>
            </a:r>
          </a:p>
          <a:p>
            <a:pPr marL="744538" indent="-461963"/>
            <a:r>
              <a:rPr lang="en-US" sz="2400" dirty="0" smtClean="0"/>
              <a:t> 7.   </a:t>
            </a:r>
            <a:r>
              <a:rPr lang="en-US" sz="2400" dirty="0" err="1" smtClean="0"/>
              <a:t>cout</a:t>
            </a:r>
            <a:r>
              <a:rPr lang="en-US" sz="2400" dirty="0" smtClean="0"/>
              <a:t>&lt;&lt;“Writing program is interesting and fun.” &lt;&lt; </a:t>
            </a:r>
            <a:r>
              <a:rPr lang="en-US" sz="2400" dirty="0" err="1" smtClean="0"/>
              <a:t>endl</a:t>
            </a:r>
            <a:r>
              <a:rPr lang="en-US" sz="2400" dirty="0" smtClean="0"/>
              <a:t>; </a:t>
            </a:r>
          </a:p>
          <a:p>
            <a:pPr marL="744538" indent="-461963"/>
            <a:r>
              <a:rPr lang="en-US" sz="2400" dirty="0" smtClean="0"/>
              <a:t> 8.     </a:t>
            </a:r>
            <a:r>
              <a:rPr lang="en-US" sz="2400" dirty="0" smtClean="0">
                <a:solidFill>
                  <a:srgbClr val="FF0066"/>
                </a:solidFill>
              </a:rPr>
              <a:t>/*</a:t>
            </a:r>
            <a:r>
              <a:rPr lang="en-US" sz="2400" dirty="0" err="1" smtClean="0"/>
              <a:t>endl</a:t>
            </a:r>
            <a:r>
              <a:rPr lang="en-US" sz="2400" dirty="0" smtClean="0"/>
              <a:t> means end of line</a:t>
            </a:r>
            <a:r>
              <a:rPr lang="en-US" sz="2400" dirty="0" smtClean="0">
                <a:solidFill>
                  <a:srgbClr val="FF0066"/>
                </a:solidFill>
              </a:rPr>
              <a:t>*/</a:t>
            </a:r>
            <a:r>
              <a:rPr lang="en-US" sz="2400" dirty="0" smtClean="0"/>
              <a:t> </a:t>
            </a:r>
          </a:p>
          <a:p>
            <a:pPr marL="744538" indent="-461963"/>
            <a:r>
              <a:rPr lang="en-US" sz="2400" dirty="0" smtClean="0"/>
              <a:t> 9.      </a:t>
            </a:r>
            <a:r>
              <a:rPr lang="en-US" sz="2400" dirty="0" err="1" smtClean="0"/>
              <a:t>cout</a:t>
            </a:r>
            <a:r>
              <a:rPr lang="en-US" sz="2400" dirty="0" smtClean="0"/>
              <a:t>&lt;&lt;“ Hello, listen here  !</a:t>
            </a:r>
            <a:r>
              <a:rPr lang="en-US" sz="2400" b="1" dirty="0" smtClean="0">
                <a:solidFill>
                  <a:srgbClr val="FF0066"/>
                </a:solidFill>
              </a:rPr>
              <a:t>\n</a:t>
            </a:r>
            <a:r>
              <a:rPr lang="en-US" sz="2400" dirty="0" smtClean="0"/>
              <a:t>”;</a:t>
            </a:r>
            <a:endParaRPr lang="en-US" sz="2400" dirty="0" smtClean="0">
              <a:solidFill>
                <a:srgbClr val="0000FF"/>
              </a:solidFill>
            </a:endParaRPr>
          </a:p>
          <a:p>
            <a:pPr marL="744538" indent="-461963"/>
            <a:r>
              <a:rPr lang="en-US" sz="2400" dirty="0" smtClean="0">
                <a:solidFill>
                  <a:srgbClr val="0000FF"/>
                </a:solidFill>
              </a:rPr>
              <a:t> 10.</a:t>
            </a:r>
            <a:r>
              <a:rPr lang="en-US" sz="2400" dirty="0" smtClean="0"/>
              <a:t>    </a:t>
            </a:r>
            <a:r>
              <a:rPr lang="en-US" sz="2400" dirty="0" err="1" smtClean="0"/>
              <a:t>cout</a:t>
            </a:r>
            <a:r>
              <a:rPr lang="en-US" sz="2400" dirty="0" smtClean="0"/>
              <a:t>&lt;&lt;“</a:t>
            </a:r>
            <a:r>
              <a:rPr lang="en-US" sz="2400" b="1" dirty="0" smtClean="0">
                <a:solidFill>
                  <a:srgbClr val="FF0066"/>
                </a:solidFill>
              </a:rPr>
              <a:t>\</a:t>
            </a:r>
            <a:r>
              <a:rPr lang="en-US" sz="2400" b="1" dirty="0" err="1" smtClean="0">
                <a:solidFill>
                  <a:srgbClr val="FF0066"/>
                </a:solidFill>
              </a:rPr>
              <a:t>t</a:t>
            </a:r>
            <a:r>
              <a:rPr lang="en-US" sz="2400" dirty="0" err="1" smtClean="0"/>
              <a:t>We</a:t>
            </a:r>
            <a:r>
              <a:rPr lang="en-US" sz="2400" dirty="0" smtClean="0"/>
              <a:t> should study hard this semester”;  </a:t>
            </a:r>
          </a:p>
          <a:p>
            <a:pPr marL="744538" indent="-461963"/>
            <a:r>
              <a:rPr lang="en-US" sz="2400" dirty="0" smtClean="0"/>
              <a:t>11. </a:t>
            </a:r>
            <a:r>
              <a:rPr lang="en-US" sz="2400" dirty="0" err="1" smtClean="0">
                <a:latin typeface="Calibri" pitchFamily="34" charset="0"/>
                <a:ea typeface="Times New Roman" pitchFamily="18" charset="0"/>
              </a:rPr>
              <a:t>cout</a:t>
            </a:r>
            <a:r>
              <a:rPr lang="en-US" sz="2400" dirty="0" smtClean="0">
                <a:latin typeface="Calibri" pitchFamily="34" charset="0"/>
                <a:ea typeface="Times New Roman" pitchFamily="18" charset="0"/>
              </a:rPr>
              <a:t>&lt;&lt;“</a:t>
            </a:r>
            <a:r>
              <a:rPr lang="en-US" sz="2400" b="1" dirty="0" smtClean="0">
                <a:solidFill>
                  <a:srgbClr val="FF0066"/>
                </a:solidFill>
              </a:rPr>
              <a:t>\n</a:t>
            </a:r>
            <a:r>
              <a:rPr lang="en-US" sz="2400" dirty="0" smtClean="0">
                <a:latin typeface="Calibri" pitchFamily="34" charset="0"/>
                <a:ea typeface="Times New Roman" pitchFamily="18" charset="0"/>
              </a:rPr>
              <a:t> </a:t>
            </a:r>
            <a:r>
              <a:rPr lang="en-US" sz="2400" dirty="0" smtClean="0">
                <a:latin typeface="Times New Roman" pitchFamily="18" charset="0"/>
                <a:ea typeface="Times New Roman" pitchFamily="18" charset="0"/>
                <a:cs typeface="Times New Roman" pitchFamily="18" charset="0"/>
              </a:rPr>
              <a:t>I</a:t>
            </a:r>
            <a:r>
              <a:rPr lang="en-US" sz="2400" dirty="0" smtClean="0">
                <a:latin typeface="Calibri" pitchFamily="34" charset="0"/>
                <a:ea typeface="Times New Roman" pitchFamily="18" charset="0"/>
              </a:rPr>
              <a:t> am just thinking, It is easy </a:t>
            </a:r>
            <a:r>
              <a:rPr lang="en-US" sz="2400" dirty="0" err="1" smtClean="0">
                <a:latin typeface="Calibri" pitchFamily="34" charset="0"/>
                <a:ea typeface="Times New Roman" pitchFamily="18" charset="0"/>
              </a:rPr>
              <a:t>yaar</a:t>
            </a:r>
            <a:r>
              <a:rPr lang="en-US" sz="2400" dirty="0" smtClean="0">
                <a:latin typeface="Calibri" pitchFamily="34" charset="0"/>
                <a:ea typeface="Times New Roman" pitchFamily="18" charset="0"/>
              </a:rPr>
              <a:t>!”;</a:t>
            </a:r>
            <a:endParaRPr lang="en-US" sz="2400" dirty="0" smtClean="0"/>
          </a:p>
          <a:p>
            <a:pPr marL="744538" indent="-461963"/>
            <a:r>
              <a:rPr lang="en-US" sz="2400" dirty="0" smtClean="0"/>
              <a:t> 12.    </a:t>
            </a:r>
            <a:r>
              <a:rPr lang="en-US" sz="2400" dirty="0" err="1" smtClean="0"/>
              <a:t>getch</a:t>
            </a:r>
            <a:r>
              <a:rPr lang="en-US" sz="2400" dirty="0" smtClean="0"/>
              <a:t>();</a:t>
            </a:r>
          </a:p>
          <a:p>
            <a:pPr marL="744538" indent="-461963"/>
            <a:r>
              <a:rPr lang="en-US" sz="2400" dirty="0" smtClean="0"/>
              <a:t> 13.  </a:t>
            </a:r>
            <a:r>
              <a:rPr lang="en-US" sz="2400" dirty="0" smtClean="0">
                <a:solidFill>
                  <a:srgbClr val="0000FF"/>
                </a:solidFill>
              </a:rPr>
              <a:t>}</a:t>
            </a:r>
            <a:endParaRPr lang="en-US" dirty="0" smtClean="0">
              <a:solidFill>
                <a:srgbClr val="FF0000"/>
              </a:solidFill>
            </a:endParaRPr>
          </a:p>
          <a:p>
            <a:r>
              <a:rPr lang="en-US" dirty="0" smtClean="0">
                <a:solidFill>
                  <a:srgbClr val="FF0000"/>
                </a:solidFill>
              </a:rPr>
              <a:t> &lt;&lt; is insertion operator</a:t>
            </a:r>
            <a:endParaRPr lang="en-US" dirty="0" smtClean="0">
              <a:solidFill>
                <a:srgbClr val="0000FF"/>
              </a:solidFill>
            </a:endParaRPr>
          </a:p>
        </p:txBody>
      </p:sp>
      <p:sp>
        <p:nvSpPr>
          <p:cNvPr id="7" name="Footer Placeholder 6"/>
          <p:cNvSpPr>
            <a:spLocks noGrp="1"/>
          </p:cNvSpPr>
          <p:nvPr>
            <p:ph type="ftr" sz="quarter" idx="11"/>
          </p:nvPr>
        </p:nvSpPr>
        <p:spPr/>
        <p:txBody>
          <a:bodyPr/>
          <a:lstStyle/>
          <a:p>
            <a:r>
              <a:rPr lang="en-US" smtClean="0"/>
              <a:t>Slides by Mrs. Pai for Sem 6 (2016-2017)</a:t>
            </a:r>
            <a:endParaRPr lang="en-US" dirty="0"/>
          </a:p>
        </p:txBody>
      </p:sp>
      <p:sp>
        <p:nvSpPr>
          <p:cNvPr id="8" name="Slide Number Placeholder 7"/>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on </a:t>
            </a:r>
            <a:r>
              <a:rPr lang="en-US" i="1" dirty="0" smtClean="0"/>
              <a:t>enum</a:t>
            </a:r>
            <a:endParaRPr lang="en-US" i="1" dirty="0"/>
          </a:p>
        </p:txBody>
      </p:sp>
      <p:sp>
        <p:nvSpPr>
          <p:cNvPr id="3" name="Content Placeholder 2"/>
          <p:cNvSpPr>
            <a:spLocks noGrp="1"/>
          </p:cNvSpPr>
          <p:nvPr>
            <p:ph idx="1"/>
          </p:nvPr>
        </p:nvSpPr>
        <p:spPr/>
        <p:txBody>
          <a:bodyPr>
            <a:normAutofit fontScale="92500" lnSpcReduction="20000"/>
          </a:bodyPr>
          <a:lstStyle/>
          <a:p>
            <a:r>
              <a:rPr lang="en-US" i="1" dirty="0" smtClean="0"/>
              <a:t>enum</a:t>
            </a:r>
            <a:r>
              <a:rPr lang="en-US" dirty="0" smtClean="0"/>
              <a:t> </a:t>
            </a:r>
            <a:r>
              <a:rPr lang="en-US" dirty="0" err="1" smtClean="0"/>
              <a:t>resistor_code</a:t>
            </a:r>
            <a:r>
              <a:rPr lang="en-US" dirty="0" smtClean="0"/>
              <a:t> { black, </a:t>
            </a:r>
            <a:r>
              <a:rPr lang="en-US" dirty="0" err="1" smtClean="0"/>
              <a:t>brown,red,orange,yellow,green,blue,violet,grey,white</a:t>
            </a:r>
            <a:r>
              <a:rPr lang="en-US" dirty="0" smtClean="0"/>
              <a:t>};</a:t>
            </a:r>
          </a:p>
          <a:p>
            <a:pPr lvl="0">
              <a:buNone/>
            </a:pPr>
            <a:r>
              <a:rPr lang="en-US" dirty="0" smtClean="0">
                <a:solidFill>
                  <a:srgbClr val="FF0066"/>
                </a:solidFill>
              </a:rPr>
              <a:t>By defining a set of integer constants using ‘</a:t>
            </a:r>
            <a:r>
              <a:rPr lang="en-US" i="1" dirty="0" err="1" smtClean="0">
                <a:solidFill>
                  <a:srgbClr val="FF0066"/>
                </a:solidFill>
              </a:rPr>
              <a:t>enum</a:t>
            </a:r>
            <a:r>
              <a:rPr lang="en-US" dirty="0" smtClean="0">
                <a:solidFill>
                  <a:srgbClr val="FF0066"/>
                </a:solidFill>
              </a:rPr>
              <a:t>’ keyword.</a:t>
            </a:r>
          </a:p>
          <a:p>
            <a:r>
              <a:rPr lang="en-US" dirty="0" err="1" smtClean="0">
                <a:solidFill>
                  <a:srgbClr val="FF0066"/>
                </a:solidFill>
              </a:rPr>
              <a:t>e.g</a:t>
            </a:r>
            <a:r>
              <a:rPr lang="en-US" dirty="0" smtClean="0">
                <a:solidFill>
                  <a:srgbClr val="FF0066"/>
                </a:solidFill>
              </a:rPr>
              <a:t>: enum { R1, R2, R3 };   const R1 = 0, const R2 = 1, const R3 = 2.</a:t>
            </a:r>
          </a:p>
          <a:p>
            <a:endParaRPr lang="en-US" dirty="0" smtClean="0"/>
          </a:p>
          <a:p>
            <a:pPr>
              <a:buNone/>
            </a:pPr>
            <a:r>
              <a:rPr lang="en-US" dirty="0" smtClean="0"/>
              <a:t>Always start value with 0</a:t>
            </a:r>
          </a:p>
          <a:p>
            <a:pPr>
              <a:buNone/>
            </a:pPr>
            <a:r>
              <a:rPr lang="en-US" dirty="0" smtClean="0"/>
              <a:t>End with terminator;</a:t>
            </a: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70</a:t>
            </a:fld>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Programs </a:t>
            </a:r>
            <a:endParaRPr lang="en-US" dirty="0"/>
          </a:p>
        </p:txBody>
      </p:sp>
      <p:sp>
        <p:nvSpPr>
          <p:cNvPr id="3" name="Text Placeholder 2"/>
          <p:cNvSpPr>
            <a:spLocks noGrp="1"/>
          </p:cNvSpPr>
          <p:nvPr>
            <p:ph type="body" idx="1"/>
          </p:nvPr>
        </p:nvSpPr>
        <p:spPr/>
        <p:txBody>
          <a:bodyPr/>
          <a:lstStyle/>
          <a:p>
            <a:r>
              <a:rPr lang="en-US" dirty="0" err="1" smtClean="0"/>
              <a:t>Initialising</a:t>
            </a:r>
            <a:r>
              <a:rPr lang="en-US" dirty="0" smtClean="0"/>
              <a:t> : beginning</a:t>
            </a:r>
            <a:endParaRPr lang="en-US" dirty="0"/>
          </a:p>
        </p:txBody>
      </p:sp>
      <p:sp>
        <p:nvSpPr>
          <p:cNvPr id="4" name="Content Placeholder 3"/>
          <p:cNvSpPr>
            <a:spLocks noGrp="1"/>
          </p:cNvSpPr>
          <p:nvPr>
            <p:ph sz="half" idx="2"/>
          </p:nvPr>
        </p:nvSpPr>
        <p:spPr/>
        <p:txBody>
          <a:bodyPr/>
          <a:lstStyle/>
          <a:p>
            <a:pPr>
              <a:buNone/>
            </a:pPr>
            <a:r>
              <a:rPr lang="en-US" dirty="0" smtClean="0"/>
              <a:t>{</a:t>
            </a:r>
          </a:p>
          <a:p>
            <a:pPr>
              <a:buNone/>
            </a:pPr>
            <a:r>
              <a:rPr lang="en-US" dirty="0" err="1" smtClean="0"/>
              <a:t>clrscr</a:t>
            </a:r>
            <a:r>
              <a:rPr lang="en-US" dirty="0" smtClean="0"/>
              <a:t>( );</a:t>
            </a:r>
          </a:p>
          <a:p>
            <a:pPr>
              <a:buNone/>
            </a:pPr>
            <a:r>
              <a:rPr lang="en-US" dirty="0" smtClean="0"/>
              <a:t>enum </a:t>
            </a:r>
            <a:r>
              <a:rPr lang="en-US" dirty="0" err="1" smtClean="0"/>
              <a:t>colour</a:t>
            </a:r>
            <a:r>
              <a:rPr lang="en-US" dirty="0" smtClean="0"/>
              <a:t> { red =1,  blue,  black};</a:t>
            </a:r>
          </a:p>
          <a:p>
            <a:pPr>
              <a:buNone/>
            </a:pPr>
            <a:r>
              <a:rPr lang="en-US" dirty="0" smtClean="0"/>
              <a:t>cout&lt;&lt;</a:t>
            </a:r>
            <a:r>
              <a:rPr lang="en-US" dirty="0" err="1" smtClean="0"/>
              <a:t>red+black</a:t>
            </a:r>
            <a:r>
              <a:rPr lang="en-US" dirty="0" smtClean="0"/>
              <a:t>;</a:t>
            </a:r>
          </a:p>
          <a:p>
            <a:pPr>
              <a:buNone/>
            </a:pPr>
            <a:r>
              <a:rPr lang="en-US" dirty="0" smtClean="0"/>
              <a:t> //u will get o/p as 4 </a:t>
            </a:r>
          </a:p>
          <a:p>
            <a:pPr>
              <a:buNone/>
            </a:pPr>
            <a:r>
              <a:rPr lang="en-US" dirty="0" smtClean="0"/>
              <a:t> getch();</a:t>
            </a:r>
          </a:p>
          <a:p>
            <a:pPr>
              <a:buNone/>
            </a:pPr>
            <a:r>
              <a:rPr lang="en-US" dirty="0" smtClean="0"/>
              <a:t> }</a:t>
            </a:r>
          </a:p>
          <a:p>
            <a:endParaRPr lang="en-US" dirty="0"/>
          </a:p>
        </p:txBody>
      </p:sp>
      <p:sp>
        <p:nvSpPr>
          <p:cNvPr id="5" name="Text Placeholder 4"/>
          <p:cNvSpPr>
            <a:spLocks noGrp="1"/>
          </p:cNvSpPr>
          <p:nvPr>
            <p:ph type="body" sz="quarter" idx="3"/>
          </p:nvPr>
        </p:nvSpPr>
        <p:spPr/>
        <p:txBody>
          <a:bodyPr/>
          <a:lstStyle/>
          <a:p>
            <a:r>
              <a:rPr lang="en-US" dirty="0" err="1" smtClean="0"/>
              <a:t>Initialising</a:t>
            </a:r>
            <a:r>
              <a:rPr lang="en-US" dirty="0" smtClean="0"/>
              <a:t> : in between</a:t>
            </a:r>
            <a:endParaRPr lang="en-US" dirty="0"/>
          </a:p>
        </p:txBody>
      </p:sp>
      <p:sp>
        <p:nvSpPr>
          <p:cNvPr id="6" name="Content Placeholder 5"/>
          <p:cNvSpPr>
            <a:spLocks noGrp="1"/>
          </p:cNvSpPr>
          <p:nvPr>
            <p:ph sz="quarter" idx="4"/>
          </p:nvPr>
        </p:nvSpPr>
        <p:spPr/>
        <p:txBody>
          <a:bodyPr/>
          <a:lstStyle/>
          <a:p>
            <a:pPr>
              <a:buNone/>
            </a:pPr>
            <a:r>
              <a:rPr lang="en-US" dirty="0" smtClean="0"/>
              <a:t>{</a:t>
            </a:r>
          </a:p>
          <a:p>
            <a:pPr>
              <a:buNone/>
            </a:pPr>
            <a:r>
              <a:rPr lang="en-US" dirty="0" err="1" smtClean="0"/>
              <a:t>clrscr</a:t>
            </a:r>
            <a:r>
              <a:rPr lang="en-US" dirty="0" smtClean="0"/>
              <a:t>( );</a:t>
            </a:r>
          </a:p>
          <a:p>
            <a:pPr>
              <a:buNone/>
            </a:pPr>
            <a:r>
              <a:rPr lang="en-US" dirty="0" smtClean="0"/>
              <a:t>enum </a:t>
            </a:r>
            <a:r>
              <a:rPr lang="en-US" dirty="0" err="1" smtClean="0"/>
              <a:t>colour</a:t>
            </a:r>
            <a:r>
              <a:rPr lang="en-US" dirty="0" smtClean="0"/>
              <a:t> { red,  blue=2,  black};</a:t>
            </a:r>
          </a:p>
          <a:p>
            <a:pPr>
              <a:buNone/>
            </a:pPr>
            <a:r>
              <a:rPr lang="en-US" dirty="0" smtClean="0"/>
              <a:t>cout&lt;&lt;</a:t>
            </a:r>
            <a:r>
              <a:rPr lang="en-US" dirty="0" err="1" smtClean="0"/>
              <a:t>red+black</a:t>
            </a:r>
            <a:r>
              <a:rPr lang="en-US" dirty="0" smtClean="0"/>
              <a:t>; </a:t>
            </a:r>
          </a:p>
          <a:p>
            <a:pPr>
              <a:buNone/>
            </a:pPr>
            <a:r>
              <a:rPr lang="en-US" dirty="0" smtClean="0"/>
              <a:t>//red =0,black=3,u will get o/p as 3 </a:t>
            </a:r>
          </a:p>
          <a:p>
            <a:pPr>
              <a:buNone/>
            </a:pPr>
            <a:r>
              <a:rPr lang="en-US" dirty="0" smtClean="0"/>
              <a:t> getch();</a:t>
            </a:r>
          </a:p>
          <a:p>
            <a:pPr>
              <a:buNone/>
            </a:pPr>
            <a:r>
              <a:rPr lang="en-US" dirty="0" smtClean="0"/>
              <a:t> }</a:t>
            </a: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71</a:t>
            </a:fld>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a:t>
            </a:r>
            <a:r>
              <a:rPr lang="en-US" u="sng" dirty="0" smtClean="0">
                <a:solidFill>
                  <a:srgbClr val="0000FF"/>
                </a:solidFill>
              </a:rPr>
              <a:t>functions</a:t>
            </a:r>
            <a:endParaRPr lang="en-US" u="sng" dirty="0">
              <a:solidFill>
                <a:srgbClr val="0000FF"/>
              </a:solidFill>
            </a:endParaRPr>
          </a:p>
        </p:txBody>
      </p:sp>
      <p:sp>
        <p:nvSpPr>
          <p:cNvPr id="3" name="Content Placeholder 2"/>
          <p:cNvSpPr>
            <a:spLocks noGrp="1"/>
          </p:cNvSpPr>
          <p:nvPr>
            <p:ph idx="1"/>
          </p:nvPr>
        </p:nvSpPr>
        <p:spPr>
          <a:xfrm>
            <a:off x="457200" y="1371600"/>
            <a:ext cx="8229600" cy="4754563"/>
          </a:xfrm>
        </p:spPr>
        <p:txBody>
          <a:bodyPr>
            <a:normAutofit/>
          </a:bodyPr>
          <a:lstStyle/>
          <a:p>
            <a:pPr>
              <a:lnSpc>
                <a:spcPct val="150000"/>
              </a:lnSpc>
            </a:pPr>
            <a:r>
              <a:rPr lang="en-US" sz="3600" dirty="0" smtClean="0"/>
              <a:t>A complex program can be decomposed into small or easily manageable parts. Each small module is called a subprogram or a subroutine. A subprogram performs a specific task. </a:t>
            </a:r>
            <a:endParaRPr lang="en-US" sz="3600"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the advantages of subprograms ?</a:t>
            </a:r>
            <a:endParaRPr lang="en-US" dirty="0"/>
          </a:p>
        </p:txBody>
      </p:sp>
      <p:sp>
        <p:nvSpPr>
          <p:cNvPr id="3" name="Content Placeholder 2"/>
          <p:cNvSpPr>
            <a:spLocks noGrp="1"/>
          </p:cNvSpPr>
          <p:nvPr>
            <p:ph idx="1"/>
          </p:nvPr>
        </p:nvSpPr>
        <p:spPr/>
        <p:txBody>
          <a:bodyPr>
            <a:normAutofit/>
          </a:bodyPr>
          <a:lstStyle/>
          <a:p>
            <a:r>
              <a:rPr lang="en-US" sz="2800" dirty="0" smtClean="0"/>
              <a:t>Very simple to write correctly</a:t>
            </a:r>
          </a:p>
          <a:p>
            <a:r>
              <a:rPr lang="en-US" sz="2800" dirty="0" smtClean="0"/>
              <a:t>Very easy to read, write, debug</a:t>
            </a:r>
          </a:p>
          <a:p>
            <a:r>
              <a:rPr lang="en-US" sz="2800" dirty="0" smtClean="0"/>
              <a:t>Easy to modify and use in the main program.</a:t>
            </a:r>
          </a:p>
          <a:p>
            <a:r>
              <a:rPr lang="en-US" sz="2800" dirty="0" smtClean="0"/>
              <a:t>May be recalled any number of times in any place, but stored in memory just once.</a:t>
            </a:r>
          </a:p>
          <a:p>
            <a:r>
              <a:rPr lang="en-US" sz="2800" dirty="0" smtClean="0"/>
              <a:t>A subprogram cannot execute by itself , it is called either by main program or by other subprograms</a:t>
            </a:r>
            <a:endParaRPr lang="en-US" sz="2800"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Rectangle 5"/>
          <p:cNvSpPr/>
          <p:nvPr/>
        </p:nvSpPr>
        <p:spPr>
          <a:xfrm>
            <a:off x="2286000" y="2133600"/>
            <a:ext cx="5867400" cy="369332"/>
          </a:xfrm>
          <a:prstGeom prst="rect">
            <a:avLst/>
          </a:prstGeom>
        </p:spPr>
        <p:txBody>
          <a:bodyPr wrap="square">
            <a:spAutoFit/>
          </a:bodyPr>
          <a:lstStyle/>
          <a:p>
            <a:r>
              <a:rPr lang="en-US" dirty="0" smtClean="0"/>
              <a:t>.</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0000FF"/>
                </a:solidFill>
              </a:rPr>
              <a:t>Functions</a:t>
            </a:r>
            <a:endParaRPr lang="en-US" dirty="0"/>
          </a:p>
        </p:txBody>
      </p:sp>
      <p:sp>
        <p:nvSpPr>
          <p:cNvPr id="3" name="Content Placeholder 2"/>
          <p:cNvSpPr>
            <a:spLocks noGrp="1"/>
          </p:cNvSpPr>
          <p:nvPr>
            <p:ph idx="1"/>
          </p:nvPr>
        </p:nvSpPr>
        <p:spPr/>
        <p:txBody>
          <a:bodyPr/>
          <a:lstStyle/>
          <a:p>
            <a:r>
              <a:rPr lang="en-US" dirty="0" smtClean="0">
                <a:solidFill>
                  <a:srgbClr val="0000FF"/>
                </a:solidFill>
              </a:rPr>
              <a:t>A function is a collection of statements that performs a specific task.</a:t>
            </a:r>
          </a:p>
          <a:p>
            <a:r>
              <a:rPr lang="en-US" dirty="0" smtClean="0">
                <a:solidFill>
                  <a:srgbClr val="0000FF"/>
                </a:solidFill>
              </a:rPr>
              <a:t>A function breaks a program into small manageable units.</a:t>
            </a:r>
          </a:p>
          <a:p>
            <a:r>
              <a:rPr lang="en-US" dirty="0" smtClean="0">
                <a:solidFill>
                  <a:srgbClr val="0000FF"/>
                </a:solidFill>
              </a:rPr>
              <a:t>Functions simplify the programs and reduce the program size.</a:t>
            </a:r>
          </a:p>
          <a:p>
            <a:r>
              <a:rPr lang="en-US" dirty="0" smtClean="0">
                <a:solidFill>
                  <a:srgbClr val="0000FF"/>
                </a:solidFill>
              </a:rPr>
              <a:t>Functions are building blocks of C++ programs. </a:t>
            </a:r>
            <a:br>
              <a:rPr lang="en-US" dirty="0" smtClean="0">
                <a:solidFill>
                  <a:srgbClr val="0000FF"/>
                </a:solidFill>
              </a:rPr>
            </a:br>
            <a:endParaRPr lang="en-US" dirty="0" smtClean="0">
              <a:solidFill>
                <a:srgbClr val="0000FF"/>
              </a:solidFill>
            </a:endParaRP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functions</a:t>
            </a:r>
            <a:endParaRPr lang="en-US" dirty="0"/>
          </a:p>
        </p:txBody>
      </p:sp>
      <p:sp>
        <p:nvSpPr>
          <p:cNvPr id="3" name="Content Placeholder 2"/>
          <p:cNvSpPr>
            <a:spLocks noGrp="1"/>
          </p:cNvSpPr>
          <p:nvPr>
            <p:ph idx="1"/>
          </p:nvPr>
        </p:nvSpPr>
        <p:spPr/>
        <p:txBody>
          <a:bodyPr/>
          <a:lstStyle/>
          <a:p>
            <a:r>
              <a:rPr lang="en-US" dirty="0" smtClean="0"/>
              <a:t>All function definitions have the following parts</a:t>
            </a:r>
          </a:p>
          <a:p>
            <a:pPr marL="1084263" indent="112713">
              <a:buFont typeface="Symbol" pitchFamily="18" charset="2"/>
              <a:buChar char=""/>
            </a:pPr>
            <a:r>
              <a:rPr lang="en-US" dirty="0" smtClean="0">
                <a:solidFill>
                  <a:srgbClr val="0000FF"/>
                </a:solidFill>
              </a:rPr>
              <a:t>Return type. </a:t>
            </a:r>
          </a:p>
          <a:p>
            <a:pPr marL="1084263" indent="112713">
              <a:buFont typeface="Symbol" pitchFamily="18" charset="2"/>
              <a:buChar char=""/>
            </a:pPr>
            <a:r>
              <a:rPr lang="en-US" dirty="0" smtClean="0">
                <a:solidFill>
                  <a:srgbClr val="0000FF"/>
                </a:solidFill>
              </a:rPr>
              <a:t>Name. </a:t>
            </a:r>
          </a:p>
          <a:p>
            <a:pPr marL="1084263" indent="112713">
              <a:buFont typeface="Symbol" pitchFamily="18" charset="2"/>
              <a:buChar char=""/>
            </a:pPr>
            <a:r>
              <a:rPr lang="en-US" dirty="0" smtClean="0">
                <a:solidFill>
                  <a:srgbClr val="0000FF"/>
                </a:solidFill>
              </a:rPr>
              <a:t>Parameter list and  </a:t>
            </a:r>
          </a:p>
          <a:p>
            <a:pPr marL="1084263" indent="112713">
              <a:buFont typeface="Symbol" pitchFamily="18" charset="2"/>
              <a:buChar char=""/>
            </a:pPr>
            <a:r>
              <a:rPr lang="en-US" dirty="0" smtClean="0">
                <a:solidFill>
                  <a:srgbClr val="0000FF"/>
                </a:solidFill>
              </a:rPr>
              <a:t>body.</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Parts </a:t>
            </a:r>
            <a:r>
              <a:rPr lang="en-US" dirty="0" err="1" smtClean="0"/>
              <a:t>contd</a:t>
            </a:r>
            <a:r>
              <a:rPr lang="en-US" dirty="0" smtClean="0"/>
              <a:t>….</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10000"/>
          </a:bodyPr>
          <a:lstStyle/>
          <a:p>
            <a:pPr>
              <a:buNone/>
            </a:pPr>
            <a:r>
              <a:rPr lang="en-US" dirty="0" smtClean="0"/>
              <a:t>              void  main (void)</a:t>
            </a:r>
          </a:p>
          <a:p>
            <a:pPr>
              <a:buNone/>
            </a:pPr>
            <a:r>
              <a:rPr lang="en-US" dirty="0" smtClean="0"/>
              <a:t>   </a:t>
            </a:r>
            <a:r>
              <a:rPr lang="en-US" sz="1700" dirty="0" smtClean="0"/>
              <a:t>return data type         </a:t>
            </a:r>
            <a:r>
              <a:rPr lang="en-US" dirty="0" smtClean="0"/>
              <a:t>{  </a:t>
            </a:r>
            <a:r>
              <a:rPr lang="en-US" sz="1700" dirty="0" smtClean="0"/>
              <a:t>body                                                                  parameter list</a:t>
            </a:r>
            <a:endParaRPr lang="en-US" dirty="0" smtClean="0"/>
          </a:p>
          <a:p>
            <a:pPr>
              <a:buNone/>
            </a:pPr>
            <a:r>
              <a:rPr lang="en-US" dirty="0" smtClean="0"/>
              <a:t>                              }                               </a:t>
            </a:r>
            <a:r>
              <a:rPr lang="en-US" sz="1900" dirty="0" smtClean="0"/>
              <a:t>Name</a:t>
            </a:r>
            <a:endParaRPr lang="en-US" dirty="0" smtClean="0"/>
          </a:p>
          <a:p>
            <a:pPr>
              <a:buNone/>
            </a:pPr>
            <a:r>
              <a:rPr lang="en-US" dirty="0" smtClean="0"/>
              <a:t>            =========================</a:t>
            </a:r>
          </a:p>
          <a:p>
            <a:pPr>
              <a:buNone/>
            </a:pPr>
            <a:r>
              <a:rPr lang="en-US" dirty="0" smtClean="0"/>
              <a:t>             </a:t>
            </a:r>
            <a:r>
              <a:rPr lang="en-US" dirty="0" err="1" smtClean="0"/>
              <a:t>int</a:t>
            </a:r>
            <a:r>
              <a:rPr lang="en-US" dirty="0" smtClean="0"/>
              <a:t> main ( )</a:t>
            </a:r>
          </a:p>
          <a:p>
            <a:pPr>
              <a:buNone/>
            </a:pPr>
            <a:r>
              <a:rPr lang="en-US" dirty="0" smtClean="0"/>
              <a:t>       {         --------;</a:t>
            </a:r>
          </a:p>
          <a:p>
            <a:pPr>
              <a:buNone/>
            </a:pPr>
            <a:r>
              <a:rPr lang="en-US" dirty="0" smtClean="0"/>
              <a:t>             getch();</a:t>
            </a:r>
          </a:p>
          <a:p>
            <a:pPr>
              <a:buNone/>
            </a:pPr>
            <a:r>
              <a:rPr lang="en-US" dirty="0" smtClean="0"/>
              <a:t>             return 0; }</a:t>
            </a:r>
          </a:p>
          <a:p>
            <a:pPr>
              <a:buNone/>
            </a:pPr>
            <a:r>
              <a:rPr lang="en-US" dirty="0" smtClean="0"/>
              <a:t>functions that have a return value should use the ‘</a:t>
            </a:r>
            <a:r>
              <a:rPr lang="en-US" i="1" dirty="0" smtClean="0">
                <a:solidFill>
                  <a:srgbClr val="0000FF"/>
                </a:solidFill>
              </a:rPr>
              <a:t>return</a:t>
            </a:r>
            <a:r>
              <a:rPr lang="en-US" i="1" dirty="0" smtClean="0"/>
              <a:t>’</a:t>
            </a:r>
            <a:r>
              <a:rPr lang="en-US" dirty="0" smtClean="0"/>
              <a:t> statement for termination.</a:t>
            </a: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cxnSp>
        <p:nvCxnSpPr>
          <p:cNvPr id="7" name="Curved Connector 6"/>
          <p:cNvCxnSpPr/>
          <p:nvPr/>
        </p:nvCxnSpPr>
        <p:spPr>
          <a:xfrm>
            <a:off x="4343400" y="1524000"/>
            <a:ext cx="1752600" cy="4572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urved Connector 8"/>
          <p:cNvCxnSpPr/>
          <p:nvPr/>
        </p:nvCxnSpPr>
        <p:spPr>
          <a:xfrm rot="10800000" flipV="1">
            <a:off x="1371600" y="1524000"/>
            <a:ext cx="838200" cy="1524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urved Connector 10"/>
          <p:cNvCxnSpPr/>
          <p:nvPr/>
        </p:nvCxnSpPr>
        <p:spPr>
          <a:xfrm>
            <a:off x="3200400" y="1524000"/>
            <a:ext cx="2514600" cy="6858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B6F15528-21DE-4FAA-801E-634DDDAF4B2B}" type="slidenum">
              <a:rPr lang="en-US" smtClean="0"/>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sz="4000" dirty="0" smtClean="0">
                <a:solidFill>
                  <a:srgbClr val="FF0000"/>
                </a:solidFill>
              </a:rPr>
              <a:t>A function is executed when it is called. </a:t>
            </a:r>
            <a:r>
              <a:rPr lang="en-US" dirty="0" smtClean="0"/>
              <a:t/>
            </a:r>
            <a:br>
              <a:rPr lang="en-US" dirty="0" smtClean="0"/>
            </a:br>
            <a:r>
              <a:rPr lang="en-US" dirty="0" smtClean="0"/>
              <a:t> Calling a function</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a:t>
            </a:r>
            <a:r>
              <a:rPr lang="en-US" i="1" dirty="0" smtClean="0">
                <a:solidFill>
                  <a:srgbClr val="FF0066"/>
                </a:solidFill>
              </a:rPr>
              <a:t>main</a:t>
            </a:r>
            <a:r>
              <a:rPr lang="en-US" dirty="0" smtClean="0"/>
              <a:t>’ is called automatically when a program starts. </a:t>
            </a:r>
          </a:p>
          <a:p>
            <a:r>
              <a:rPr lang="en-US" dirty="0" smtClean="0"/>
              <a:t> All other functions must be executed by ‘function call’ statements. </a:t>
            </a:r>
          </a:p>
          <a:p>
            <a:r>
              <a:rPr lang="en-US" dirty="0" smtClean="0"/>
              <a:t>When a function is called, the computer temporarily puts the </a:t>
            </a:r>
            <a:r>
              <a:rPr lang="en-US" i="1" dirty="0" smtClean="0">
                <a:solidFill>
                  <a:srgbClr val="FF0066"/>
                </a:solidFill>
              </a:rPr>
              <a:t>main</a:t>
            </a:r>
            <a:r>
              <a:rPr lang="en-US" dirty="0" smtClean="0"/>
              <a:t> function on hold and starts the execution of that function.</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u="sng" dirty="0" smtClean="0">
                <a:solidFill>
                  <a:srgbClr val="00B050"/>
                </a:solidFill>
              </a:rPr>
              <a:t>Function header</a:t>
            </a:r>
            <a:r>
              <a:rPr lang="en-US" sz="2800" dirty="0" smtClean="0"/>
              <a:t>, </a:t>
            </a:r>
            <a:r>
              <a:rPr lang="en-US" sz="2800" u="sng" dirty="0" smtClean="0">
                <a:solidFill>
                  <a:srgbClr val="0000FF"/>
                </a:solidFill>
              </a:rPr>
              <a:t>function call </a:t>
            </a:r>
            <a:r>
              <a:rPr lang="en-US" sz="2800" dirty="0" smtClean="0"/>
              <a:t>&amp; </a:t>
            </a:r>
            <a:r>
              <a:rPr lang="en-US" sz="2800" u="sng" dirty="0" smtClean="0">
                <a:solidFill>
                  <a:srgbClr val="FF0066"/>
                </a:solidFill>
              </a:rPr>
              <a:t>function prototype</a:t>
            </a:r>
            <a:endParaRPr lang="en-US" sz="2800" u="sng" dirty="0">
              <a:solidFill>
                <a:srgbClr val="FF0066"/>
              </a:solidFill>
            </a:endParaRPr>
          </a:p>
        </p:txBody>
      </p:sp>
      <p:sp>
        <p:nvSpPr>
          <p:cNvPr id="3" name="Content Placeholder 2"/>
          <p:cNvSpPr>
            <a:spLocks noGrp="1"/>
          </p:cNvSpPr>
          <p:nvPr>
            <p:ph idx="1"/>
          </p:nvPr>
        </p:nvSpPr>
        <p:spPr>
          <a:xfrm>
            <a:off x="457200" y="1143000"/>
            <a:ext cx="8229600" cy="4983163"/>
          </a:xfrm>
        </p:spPr>
        <p:txBody>
          <a:bodyPr/>
          <a:lstStyle/>
          <a:p>
            <a:pPr marL="2166938" indent="180975"/>
            <a:r>
              <a:rPr lang="en-US" dirty="0" smtClean="0"/>
              <a:t>How to identify? </a:t>
            </a:r>
          </a:p>
          <a:p>
            <a:pPr marL="2166938" indent="180975">
              <a:buNone/>
            </a:pPr>
            <a:r>
              <a:rPr lang="en-US" dirty="0" smtClean="0"/>
              <a:t>void main ()</a:t>
            </a:r>
          </a:p>
          <a:p>
            <a:pPr marL="2166938" indent="180975">
              <a:buNone/>
            </a:pPr>
            <a:endParaRPr lang="en-US" dirty="0" smtClean="0"/>
          </a:p>
          <a:p>
            <a:pPr marL="2166938" indent="180975">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dirty="0"/>
          </a:p>
        </p:txBody>
      </p:sp>
      <p:sp>
        <p:nvSpPr>
          <p:cNvPr id="6" name="TextBox 5"/>
          <p:cNvSpPr txBox="1"/>
          <p:nvPr/>
        </p:nvSpPr>
        <p:spPr>
          <a:xfrm>
            <a:off x="838200" y="2057400"/>
            <a:ext cx="2667000" cy="2677656"/>
          </a:xfrm>
          <a:prstGeom prst="rect">
            <a:avLst/>
          </a:prstGeom>
          <a:noFill/>
        </p:spPr>
        <p:txBody>
          <a:bodyPr wrap="square" rtlCol="0">
            <a:spAutoFit/>
          </a:bodyPr>
          <a:lstStyle/>
          <a:p>
            <a:pPr>
              <a:buNone/>
            </a:pPr>
            <a:endParaRPr lang="en-US" sz="2800" b="1" dirty="0" smtClean="0">
              <a:solidFill>
                <a:srgbClr val="00B050"/>
              </a:solidFill>
            </a:endParaRPr>
          </a:p>
          <a:p>
            <a:pPr>
              <a:buNone/>
            </a:pPr>
            <a:r>
              <a:rPr lang="en-US" sz="2800" b="1" dirty="0" smtClean="0">
                <a:solidFill>
                  <a:srgbClr val="00B050"/>
                </a:solidFill>
              </a:rPr>
              <a:t>void </a:t>
            </a:r>
            <a:r>
              <a:rPr lang="en-US" sz="2800" b="1" dirty="0" err="1" smtClean="0">
                <a:solidFill>
                  <a:srgbClr val="00B050"/>
                </a:solidFill>
              </a:rPr>
              <a:t>showCal</a:t>
            </a:r>
            <a:r>
              <a:rPr lang="en-US" sz="2800" b="1" dirty="0" smtClean="0">
                <a:solidFill>
                  <a:srgbClr val="00B050"/>
                </a:solidFill>
              </a:rPr>
              <a:t>()</a:t>
            </a:r>
          </a:p>
          <a:p>
            <a:pPr>
              <a:buNone/>
            </a:pPr>
            <a:r>
              <a:rPr lang="en-US" sz="2800" b="1" dirty="0" err="1" smtClean="0">
                <a:solidFill>
                  <a:srgbClr val="00B050"/>
                </a:solidFill>
              </a:rPr>
              <a:t>int</a:t>
            </a:r>
            <a:r>
              <a:rPr lang="en-US" sz="2800" b="1" dirty="0" smtClean="0">
                <a:solidFill>
                  <a:srgbClr val="00B050"/>
                </a:solidFill>
              </a:rPr>
              <a:t> </a:t>
            </a:r>
            <a:r>
              <a:rPr lang="en-US" sz="2800" b="1" dirty="0" err="1" smtClean="0">
                <a:solidFill>
                  <a:srgbClr val="00B050"/>
                </a:solidFill>
              </a:rPr>
              <a:t>getResult</a:t>
            </a:r>
            <a:r>
              <a:rPr lang="en-US" sz="2800" b="1" dirty="0" smtClean="0">
                <a:solidFill>
                  <a:srgbClr val="00B050"/>
                </a:solidFill>
              </a:rPr>
              <a:t>()</a:t>
            </a:r>
          </a:p>
          <a:p>
            <a:pPr>
              <a:buNone/>
            </a:pPr>
            <a:r>
              <a:rPr lang="en-US" sz="2800" b="1" dirty="0" smtClean="0">
                <a:solidFill>
                  <a:srgbClr val="00B050"/>
                </a:solidFill>
              </a:rPr>
              <a:t>float  Area()</a:t>
            </a:r>
          </a:p>
          <a:p>
            <a:pPr>
              <a:buNone/>
            </a:pPr>
            <a:r>
              <a:rPr lang="en-US" sz="2800" b="1" dirty="0" err="1" smtClean="0">
                <a:solidFill>
                  <a:srgbClr val="00B050"/>
                </a:solidFill>
              </a:rPr>
              <a:t>int</a:t>
            </a:r>
            <a:r>
              <a:rPr lang="en-US" sz="2800" b="1" dirty="0" smtClean="0">
                <a:solidFill>
                  <a:srgbClr val="00B050"/>
                </a:solidFill>
              </a:rPr>
              <a:t>  message() </a:t>
            </a:r>
          </a:p>
          <a:p>
            <a:pPr>
              <a:buNone/>
            </a:pPr>
            <a:r>
              <a:rPr lang="en-US" sz="2800" b="1" dirty="0" smtClean="0">
                <a:solidFill>
                  <a:srgbClr val="00B050"/>
                </a:solidFill>
              </a:rPr>
              <a:t>void counter()       </a:t>
            </a:r>
          </a:p>
        </p:txBody>
      </p:sp>
      <p:sp>
        <p:nvSpPr>
          <p:cNvPr id="7" name="TextBox 6"/>
          <p:cNvSpPr txBox="1"/>
          <p:nvPr/>
        </p:nvSpPr>
        <p:spPr>
          <a:xfrm>
            <a:off x="5638800" y="2057400"/>
            <a:ext cx="3276600" cy="3662541"/>
          </a:xfrm>
          <a:prstGeom prst="rect">
            <a:avLst/>
          </a:prstGeom>
          <a:noFill/>
        </p:spPr>
        <p:txBody>
          <a:bodyPr wrap="square" rtlCol="0">
            <a:spAutoFit/>
          </a:bodyPr>
          <a:lstStyle/>
          <a:p>
            <a:r>
              <a:rPr lang="en-US" dirty="0" smtClean="0"/>
              <a:t> </a:t>
            </a:r>
          </a:p>
          <a:p>
            <a:r>
              <a:rPr lang="en-US" sz="2800" dirty="0" smtClean="0">
                <a:solidFill>
                  <a:srgbClr val="FF0066"/>
                </a:solidFill>
              </a:rPr>
              <a:t>void </a:t>
            </a:r>
            <a:r>
              <a:rPr lang="en-US" sz="2800" dirty="0" err="1" smtClean="0">
                <a:solidFill>
                  <a:srgbClr val="FF0066"/>
                </a:solidFill>
              </a:rPr>
              <a:t>showCal</a:t>
            </a:r>
            <a:r>
              <a:rPr lang="en-US" sz="2800" dirty="0" smtClean="0">
                <a:solidFill>
                  <a:srgbClr val="FF0066"/>
                </a:solidFill>
              </a:rPr>
              <a:t>(</a:t>
            </a:r>
            <a:r>
              <a:rPr lang="en-US" sz="2800" dirty="0" err="1" smtClean="0">
                <a:solidFill>
                  <a:srgbClr val="FF0066"/>
                </a:solidFill>
              </a:rPr>
              <a:t>int</a:t>
            </a:r>
            <a:r>
              <a:rPr lang="en-US" sz="2800" dirty="0" smtClean="0">
                <a:solidFill>
                  <a:srgbClr val="FF0066"/>
                </a:solidFill>
              </a:rPr>
              <a:t>);</a:t>
            </a:r>
          </a:p>
          <a:p>
            <a:r>
              <a:rPr lang="en-US" sz="2800" dirty="0" smtClean="0">
                <a:solidFill>
                  <a:srgbClr val="FF0066"/>
                </a:solidFill>
              </a:rPr>
              <a:t>  </a:t>
            </a:r>
            <a:r>
              <a:rPr lang="en-US" sz="2800" dirty="0" err="1" smtClean="0">
                <a:solidFill>
                  <a:srgbClr val="FF0066"/>
                </a:solidFill>
              </a:rPr>
              <a:t>int</a:t>
            </a:r>
            <a:r>
              <a:rPr lang="en-US" sz="2800" dirty="0" smtClean="0">
                <a:solidFill>
                  <a:srgbClr val="FF0066"/>
                </a:solidFill>
              </a:rPr>
              <a:t> </a:t>
            </a:r>
            <a:r>
              <a:rPr lang="en-US" sz="2800" dirty="0" err="1" smtClean="0">
                <a:solidFill>
                  <a:srgbClr val="FF0066"/>
                </a:solidFill>
              </a:rPr>
              <a:t>getResult</a:t>
            </a:r>
            <a:r>
              <a:rPr lang="en-US" sz="2800" dirty="0" smtClean="0">
                <a:solidFill>
                  <a:srgbClr val="FF0066"/>
                </a:solidFill>
              </a:rPr>
              <a:t>(float);</a:t>
            </a:r>
          </a:p>
          <a:p>
            <a:r>
              <a:rPr lang="en-US" sz="2800" dirty="0" smtClean="0">
                <a:solidFill>
                  <a:srgbClr val="FF0066"/>
                </a:solidFill>
              </a:rPr>
              <a:t>  float  Area() ; </a:t>
            </a:r>
          </a:p>
          <a:p>
            <a:r>
              <a:rPr lang="en-US" sz="2800" dirty="0" smtClean="0">
                <a:solidFill>
                  <a:srgbClr val="FF0066"/>
                </a:solidFill>
              </a:rPr>
              <a:t>   </a:t>
            </a:r>
            <a:r>
              <a:rPr lang="en-US" sz="2800" dirty="0" err="1" smtClean="0">
                <a:solidFill>
                  <a:srgbClr val="FF0066"/>
                </a:solidFill>
              </a:rPr>
              <a:t>int</a:t>
            </a:r>
            <a:r>
              <a:rPr lang="en-US" sz="2800" dirty="0" smtClean="0">
                <a:solidFill>
                  <a:srgbClr val="FF0066"/>
                </a:solidFill>
              </a:rPr>
              <a:t>  message(); </a:t>
            </a:r>
          </a:p>
          <a:p>
            <a:r>
              <a:rPr lang="en-US" sz="2800" dirty="0" smtClean="0">
                <a:solidFill>
                  <a:srgbClr val="FF0066"/>
                </a:solidFill>
              </a:rPr>
              <a:t>void counter() ;      </a:t>
            </a:r>
          </a:p>
          <a:p>
            <a:r>
              <a:rPr lang="en-US" sz="2800" dirty="0" smtClean="0">
                <a:solidFill>
                  <a:srgbClr val="FF0066"/>
                </a:solidFill>
              </a:rPr>
              <a:t>       </a:t>
            </a:r>
          </a:p>
          <a:p>
            <a:r>
              <a:rPr lang="en-US" sz="2800" dirty="0" smtClean="0">
                <a:solidFill>
                  <a:srgbClr val="FF0066"/>
                </a:solidFill>
              </a:rPr>
              <a:t>     </a:t>
            </a:r>
            <a:r>
              <a:rPr lang="en-US" dirty="0" smtClean="0">
                <a:solidFill>
                  <a:srgbClr val="FF0066"/>
                </a:solidFill>
              </a:rPr>
              <a:t> </a:t>
            </a:r>
          </a:p>
          <a:p>
            <a:endParaRPr lang="en-US" dirty="0"/>
          </a:p>
        </p:txBody>
      </p:sp>
      <p:sp>
        <p:nvSpPr>
          <p:cNvPr id="8" name="TextBox 7"/>
          <p:cNvSpPr txBox="1"/>
          <p:nvPr/>
        </p:nvSpPr>
        <p:spPr>
          <a:xfrm>
            <a:off x="3429000" y="2057400"/>
            <a:ext cx="2209800" cy="3816429"/>
          </a:xfrm>
          <a:prstGeom prst="rect">
            <a:avLst/>
          </a:prstGeom>
          <a:noFill/>
        </p:spPr>
        <p:txBody>
          <a:bodyPr wrap="square" rtlCol="0">
            <a:spAutoFit/>
          </a:bodyPr>
          <a:lstStyle/>
          <a:p>
            <a:endParaRPr lang="en-US" sz="2800" dirty="0" smtClean="0">
              <a:solidFill>
                <a:srgbClr val="0000FF"/>
              </a:solidFill>
            </a:endParaRPr>
          </a:p>
          <a:p>
            <a:r>
              <a:rPr lang="en-US" sz="2800" dirty="0" err="1" smtClean="0">
                <a:solidFill>
                  <a:srgbClr val="0000FF"/>
                </a:solidFill>
              </a:rPr>
              <a:t>showCal</a:t>
            </a:r>
            <a:r>
              <a:rPr lang="en-US" sz="2800" dirty="0" smtClean="0">
                <a:solidFill>
                  <a:srgbClr val="0000FF"/>
                </a:solidFill>
              </a:rPr>
              <a:t>();</a:t>
            </a:r>
          </a:p>
          <a:p>
            <a:r>
              <a:rPr lang="en-US" sz="2800" dirty="0" smtClean="0">
                <a:solidFill>
                  <a:srgbClr val="0000FF"/>
                </a:solidFill>
              </a:rPr>
              <a:t> </a:t>
            </a:r>
            <a:r>
              <a:rPr lang="en-US" sz="2800" dirty="0" err="1" smtClean="0">
                <a:solidFill>
                  <a:srgbClr val="0000FF"/>
                </a:solidFill>
              </a:rPr>
              <a:t>getResult</a:t>
            </a:r>
            <a:r>
              <a:rPr lang="en-US" sz="2800" dirty="0" smtClean="0">
                <a:solidFill>
                  <a:srgbClr val="0000FF"/>
                </a:solidFill>
              </a:rPr>
              <a:t>();</a:t>
            </a:r>
          </a:p>
          <a:p>
            <a:r>
              <a:rPr lang="en-US" sz="2800" dirty="0" smtClean="0">
                <a:solidFill>
                  <a:srgbClr val="0000FF"/>
                </a:solidFill>
              </a:rPr>
              <a:t>Area();</a:t>
            </a:r>
          </a:p>
          <a:p>
            <a:r>
              <a:rPr lang="en-US" sz="2800" dirty="0" smtClean="0">
                <a:solidFill>
                  <a:srgbClr val="0000FF"/>
                </a:solidFill>
              </a:rPr>
              <a:t>message() ;</a:t>
            </a:r>
          </a:p>
          <a:p>
            <a:r>
              <a:rPr lang="en-US" sz="2800" dirty="0" smtClean="0">
                <a:solidFill>
                  <a:srgbClr val="0000FF"/>
                </a:solidFill>
              </a:rPr>
              <a:t>counter() ;      </a:t>
            </a:r>
          </a:p>
          <a:p>
            <a:r>
              <a:rPr lang="en-US" sz="2800" dirty="0" smtClean="0">
                <a:solidFill>
                  <a:srgbClr val="0000FF"/>
                </a:solidFill>
              </a:rPr>
              <a:t>       </a:t>
            </a:r>
          </a:p>
          <a:p>
            <a:r>
              <a:rPr lang="en-US" sz="2800" dirty="0" smtClean="0">
                <a:solidFill>
                  <a:srgbClr val="0000FF"/>
                </a:solidFill>
              </a:rPr>
              <a:t>        </a:t>
            </a:r>
          </a:p>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630238"/>
          </a:xfrm>
        </p:spPr>
        <p:txBody>
          <a:bodyPr>
            <a:normAutofit fontScale="90000"/>
          </a:bodyPr>
          <a:lstStyle/>
          <a:p>
            <a:pPr eaLnBrk="1" hangingPunct="1">
              <a:defRPr/>
            </a:pPr>
            <a:r>
              <a:rPr lang="en-US" dirty="0" smtClean="0"/>
              <a:t> </a:t>
            </a:r>
            <a:r>
              <a:rPr lang="en-US" u="sng" dirty="0" smtClean="0"/>
              <a:t>A complete program(type 1)</a:t>
            </a:r>
            <a:endParaRPr lang="en-US" dirty="0"/>
          </a:p>
        </p:txBody>
      </p:sp>
      <p:sp>
        <p:nvSpPr>
          <p:cNvPr id="3" name="Content Placeholder 2"/>
          <p:cNvSpPr>
            <a:spLocks noGrp="1"/>
          </p:cNvSpPr>
          <p:nvPr>
            <p:ph idx="1"/>
          </p:nvPr>
        </p:nvSpPr>
        <p:spPr>
          <a:xfrm>
            <a:off x="685800" y="1066800"/>
            <a:ext cx="8153400" cy="5289550"/>
          </a:xfrm>
          <a:ln w="9525">
            <a:solidFill>
              <a:schemeClr val="tx1"/>
            </a:solidFill>
          </a:ln>
        </p:spPr>
        <p:txBody>
          <a:bodyPr>
            <a:normAutofit lnSpcReduction="10000"/>
          </a:bodyPr>
          <a:lstStyle/>
          <a:p>
            <a:pPr eaLnBrk="1" hangingPunct="1">
              <a:buFont typeface="Wingdings" pitchFamily="2" charset="2"/>
              <a:buNone/>
              <a:defRPr/>
            </a:pPr>
            <a:r>
              <a:rPr lang="en-US" sz="1400" dirty="0" smtClean="0">
                <a:solidFill>
                  <a:srgbClr val="0000FF"/>
                </a:solidFill>
              </a:rPr>
              <a:t>#include&lt;</a:t>
            </a:r>
            <a:r>
              <a:rPr lang="en-US" sz="1400" dirty="0" err="1" smtClean="0">
                <a:solidFill>
                  <a:srgbClr val="0000FF"/>
                </a:solidFill>
              </a:rPr>
              <a:t>iostream.h</a:t>
            </a:r>
            <a:r>
              <a:rPr lang="en-US" sz="1400" dirty="0" smtClean="0">
                <a:solidFill>
                  <a:srgbClr val="0000FF"/>
                </a:solidFill>
              </a:rPr>
              <a:t>&gt;</a:t>
            </a:r>
          </a:p>
          <a:p>
            <a:pPr eaLnBrk="1" hangingPunct="1">
              <a:buFont typeface="Wingdings" pitchFamily="2" charset="2"/>
              <a:buNone/>
              <a:defRPr/>
            </a:pPr>
            <a:r>
              <a:rPr lang="en-US" sz="1400" dirty="0" smtClean="0">
                <a:solidFill>
                  <a:srgbClr val="0000FF"/>
                </a:solidFill>
              </a:rPr>
              <a:t> #include &lt;conio.h&gt;</a:t>
            </a:r>
          </a:p>
          <a:p>
            <a:pPr eaLnBrk="1" hangingPunct="1">
              <a:buFont typeface="Wingdings" pitchFamily="2" charset="2"/>
              <a:buNone/>
              <a:defRPr/>
            </a:pPr>
            <a:r>
              <a:rPr lang="en-US" sz="1600" dirty="0" smtClean="0">
                <a:solidFill>
                  <a:srgbClr val="0000FF"/>
                </a:solidFill>
              </a:rPr>
              <a:t>  </a:t>
            </a:r>
            <a:r>
              <a:rPr lang="en-US" sz="1600" b="1" dirty="0" smtClean="0">
                <a:solidFill>
                  <a:srgbClr val="C00000"/>
                </a:solidFill>
              </a:rPr>
              <a:t>void  </a:t>
            </a:r>
            <a:r>
              <a:rPr lang="en-US" sz="1600" b="1" i="1" dirty="0" smtClean="0">
                <a:solidFill>
                  <a:srgbClr val="C00000"/>
                </a:solidFill>
              </a:rPr>
              <a:t>orange</a:t>
            </a:r>
            <a:r>
              <a:rPr lang="en-US" sz="1600" b="1" dirty="0" smtClean="0">
                <a:solidFill>
                  <a:srgbClr val="C00000"/>
                </a:solidFill>
              </a:rPr>
              <a:t> (void)               // function definition or function header, so no semicolon</a:t>
            </a:r>
          </a:p>
          <a:p>
            <a:pPr eaLnBrk="1" hangingPunct="1">
              <a:buFont typeface="Wingdings" pitchFamily="2" charset="2"/>
              <a:buNone/>
              <a:defRPr/>
            </a:pPr>
            <a:r>
              <a:rPr lang="en-US" sz="1600" b="1" dirty="0" smtClean="0">
                <a:solidFill>
                  <a:srgbClr val="C00000"/>
                </a:solidFill>
              </a:rPr>
              <a:t>   {          cout&lt;&lt; “ I am in  </a:t>
            </a:r>
            <a:r>
              <a:rPr lang="en-US" sz="1600" b="1" dirty="0" err="1" smtClean="0">
                <a:solidFill>
                  <a:srgbClr val="C00000"/>
                </a:solidFill>
              </a:rPr>
              <a:t>TYBSc</a:t>
            </a:r>
            <a:r>
              <a:rPr lang="en-US" sz="1600" b="1" dirty="0" smtClean="0">
                <a:solidFill>
                  <a:srgbClr val="C00000"/>
                </a:solidFill>
              </a:rPr>
              <a:t>, Semester 6\n”;</a:t>
            </a:r>
          </a:p>
          <a:p>
            <a:pPr eaLnBrk="1" hangingPunct="1">
              <a:buFont typeface="Wingdings" pitchFamily="2" charset="2"/>
              <a:buNone/>
              <a:defRPr/>
            </a:pPr>
            <a:r>
              <a:rPr lang="en-US" sz="1600" b="1" dirty="0" smtClean="0">
                <a:solidFill>
                  <a:srgbClr val="C00000"/>
                </a:solidFill>
              </a:rPr>
              <a:t>               cout&lt;&lt; “ ------    ---------       ----\n\n”;</a:t>
            </a:r>
          </a:p>
          <a:p>
            <a:pPr eaLnBrk="1" hangingPunct="1">
              <a:buFont typeface="Wingdings" pitchFamily="2" charset="2"/>
              <a:buNone/>
              <a:defRPr/>
            </a:pPr>
            <a:r>
              <a:rPr lang="en-US" sz="1600" b="1" dirty="0" smtClean="0">
                <a:solidFill>
                  <a:srgbClr val="C00000"/>
                </a:solidFill>
              </a:rPr>
              <a:t>      }</a:t>
            </a:r>
          </a:p>
          <a:p>
            <a:pPr eaLnBrk="1" hangingPunct="1">
              <a:buFont typeface="Wingdings" pitchFamily="2" charset="2"/>
              <a:buNone/>
              <a:defRPr/>
            </a:pPr>
            <a:r>
              <a:rPr lang="en-US" sz="1600" dirty="0" smtClean="0">
                <a:solidFill>
                  <a:srgbClr val="0000FF"/>
                </a:solidFill>
              </a:rPr>
              <a:t>      </a:t>
            </a:r>
            <a:r>
              <a:rPr lang="en-US" sz="1600" b="1" dirty="0" smtClean="0">
                <a:solidFill>
                  <a:srgbClr val="0000FF"/>
                </a:solidFill>
              </a:rPr>
              <a:t>void </a:t>
            </a:r>
            <a:r>
              <a:rPr lang="en-US" sz="1600" b="1" i="1" dirty="0" smtClean="0">
                <a:solidFill>
                  <a:srgbClr val="0000FF"/>
                </a:solidFill>
              </a:rPr>
              <a:t>pink</a:t>
            </a:r>
            <a:r>
              <a:rPr lang="en-US" sz="1600" b="1" dirty="0" smtClean="0">
                <a:solidFill>
                  <a:srgbClr val="0000FF"/>
                </a:solidFill>
              </a:rPr>
              <a:t> (void)                                                   // function header       </a:t>
            </a:r>
          </a:p>
          <a:p>
            <a:pPr eaLnBrk="1" hangingPunct="1">
              <a:buFont typeface="Wingdings" pitchFamily="2" charset="2"/>
              <a:buNone/>
              <a:defRPr/>
            </a:pPr>
            <a:r>
              <a:rPr lang="en-US" sz="1600" b="1" dirty="0" smtClean="0">
                <a:solidFill>
                  <a:srgbClr val="0000FF"/>
                </a:solidFill>
              </a:rPr>
              <a:t>    {           cout&lt;&lt; “Today I am attending the lectures.\n”;                      </a:t>
            </a:r>
          </a:p>
          <a:p>
            <a:pPr eaLnBrk="1" hangingPunct="1">
              <a:buFont typeface="Wingdings" pitchFamily="2" charset="2"/>
              <a:buNone/>
              <a:defRPr/>
            </a:pPr>
            <a:r>
              <a:rPr lang="en-US" sz="1600" b="1" dirty="0" smtClean="0">
                <a:solidFill>
                  <a:srgbClr val="0000FF"/>
                </a:solidFill>
              </a:rPr>
              <a:t>        }                                                                              </a:t>
            </a:r>
          </a:p>
          <a:p>
            <a:pPr eaLnBrk="1" hangingPunct="1">
              <a:buFont typeface="Wingdings" pitchFamily="2" charset="2"/>
              <a:buNone/>
              <a:defRPr/>
            </a:pPr>
            <a:r>
              <a:rPr lang="en-US" sz="1600" dirty="0" smtClean="0">
                <a:solidFill>
                  <a:srgbClr val="0000FF"/>
                </a:solidFill>
              </a:rPr>
              <a:t> </a:t>
            </a:r>
          </a:p>
          <a:p>
            <a:pPr eaLnBrk="1" hangingPunct="1">
              <a:buFont typeface="Wingdings" pitchFamily="2" charset="2"/>
              <a:buNone/>
              <a:defRPr/>
            </a:pPr>
            <a:r>
              <a:rPr lang="en-US" sz="1600" b="1" dirty="0" err="1" smtClean="0">
                <a:solidFill>
                  <a:srgbClr val="0000FF"/>
                </a:solidFill>
              </a:rPr>
              <a:t>int</a:t>
            </a:r>
            <a:r>
              <a:rPr lang="en-US" sz="1600" dirty="0" smtClean="0">
                <a:solidFill>
                  <a:srgbClr val="0000FF"/>
                </a:solidFill>
              </a:rPr>
              <a:t> </a:t>
            </a:r>
            <a:r>
              <a:rPr lang="en-US" sz="1600" b="1" i="1" dirty="0" smtClean="0">
                <a:solidFill>
                  <a:srgbClr val="FF0066"/>
                </a:solidFill>
              </a:rPr>
              <a:t>main</a:t>
            </a:r>
            <a:r>
              <a:rPr lang="en-US" sz="1600" dirty="0" smtClean="0">
                <a:solidFill>
                  <a:srgbClr val="0000FF"/>
                </a:solidFill>
              </a:rPr>
              <a:t>(void)                                                      </a:t>
            </a:r>
          </a:p>
          <a:p>
            <a:pPr eaLnBrk="1" hangingPunct="1">
              <a:buFont typeface="Wingdings" pitchFamily="2" charset="2"/>
              <a:buNone/>
              <a:defRPr/>
            </a:pPr>
            <a:r>
              <a:rPr lang="en-US" sz="1600" dirty="0" smtClean="0">
                <a:solidFill>
                  <a:srgbClr val="0000FF"/>
                </a:solidFill>
              </a:rPr>
              <a:t>     {        cout&lt;&lt; “ I am in the beginning of function </a:t>
            </a:r>
            <a:r>
              <a:rPr lang="en-US" sz="1600" i="1" dirty="0" smtClean="0">
                <a:solidFill>
                  <a:srgbClr val="0000FF"/>
                </a:solidFill>
              </a:rPr>
              <a:t>main</a:t>
            </a:r>
            <a:r>
              <a:rPr lang="en-US" sz="1600" dirty="0" smtClean="0">
                <a:solidFill>
                  <a:srgbClr val="0000FF"/>
                </a:solidFill>
              </a:rPr>
              <a:t>.\n”; </a:t>
            </a:r>
          </a:p>
          <a:p>
            <a:pPr>
              <a:buNone/>
              <a:defRPr/>
            </a:pPr>
            <a:r>
              <a:rPr lang="en-US" sz="1600" dirty="0" smtClean="0">
                <a:solidFill>
                  <a:srgbClr val="0000FF"/>
                </a:solidFill>
              </a:rPr>
              <a:t>   </a:t>
            </a:r>
            <a:r>
              <a:rPr lang="en-US" sz="1600" b="1" i="1" dirty="0" smtClean="0">
                <a:solidFill>
                  <a:srgbClr val="C00000"/>
                </a:solidFill>
              </a:rPr>
              <a:t>orange</a:t>
            </a:r>
            <a:r>
              <a:rPr lang="en-US" sz="1600" b="1" dirty="0" smtClean="0">
                <a:solidFill>
                  <a:srgbClr val="C00000"/>
                </a:solidFill>
              </a:rPr>
              <a:t> ( );</a:t>
            </a:r>
            <a:r>
              <a:rPr lang="en-US" sz="1600" dirty="0" smtClean="0">
                <a:solidFill>
                  <a:srgbClr val="0000FF"/>
                </a:solidFill>
              </a:rPr>
              <a:t>                                                                //call function </a:t>
            </a:r>
            <a:r>
              <a:rPr lang="en-US" sz="1600" b="1" i="1" dirty="0" smtClean="0">
                <a:solidFill>
                  <a:srgbClr val="C00000"/>
                </a:solidFill>
              </a:rPr>
              <a:t>orange</a:t>
            </a:r>
            <a:r>
              <a:rPr lang="en-US" sz="1600" b="1" dirty="0" smtClean="0">
                <a:solidFill>
                  <a:srgbClr val="C00000"/>
                </a:solidFill>
              </a:rPr>
              <a:t> </a:t>
            </a:r>
            <a:r>
              <a:rPr lang="en-US" sz="1600" dirty="0" smtClean="0">
                <a:solidFill>
                  <a:srgbClr val="0000FF"/>
                </a:solidFill>
              </a:rPr>
              <a:t>. Notice the semicolon</a:t>
            </a:r>
          </a:p>
          <a:p>
            <a:pPr>
              <a:buNone/>
              <a:defRPr/>
            </a:pPr>
            <a:r>
              <a:rPr lang="en-US" sz="1600" dirty="0" smtClean="0">
                <a:solidFill>
                  <a:srgbClr val="0000FF"/>
                </a:solidFill>
              </a:rPr>
              <a:t>   </a:t>
            </a:r>
            <a:r>
              <a:rPr lang="en-US" sz="1600" b="1" i="1" dirty="0" smtClean="0">
                <a:solidFill>
                  <a:srgbClr val="0000FF"/>
                </a:solidFill>
              </a:rPr>
              <a:t>pink</a:t>
            </a:r>
            <a:r>
              <a:rPr lang="en-US" sz="1600" b="1" dirty="0" smtClean="0">
                <a:solidFill>
                  <a:srgbClr val="0000FF"/>
                </a:solidFill>
              </a:rPr>
              <a:t> ( );                                                               // call function </a:t>
            </a:r>
            <a:r>
              <a:rPr lang="en-US" sz="1600" b="1" i="1" dirty="0" smtClean="0">
                <a:solidFill>
                  <a:srgbClr val="0000FF"/>
                </a:solidFill>
              </a:rPr>
              <a:t>pink</a:t>
            </a:r>
            <a:endParaRPr lang="en-US" sz="1600" b="1" dirty="0" smtClean="0">
              <a:solidFill>
                <a:srgbClr val="0000FF"/>
              </a:solidFill>
            </a:endParaRPr>
          </a:p>
          <a:p>
            <a:pPr eaLnBrk="1" hangingPunct="1">
              <a:buFont typeface="Wingdings" pitchFamily="2" charset="2"/>
              <a:buNone/>
              <a:defRPr/>
            </a:pPr>
            <a:r>
              <a:rPr lang="en-US" sz="1600" dirty="0" smtClean="0">
                <a:solidFill>
                  <a:srgbClr val="0000FF"/>
                </a:solidFill>
              </a:rPr>
              <a:t>cout&lt;&lt;” Well, I have come back to </a:t>
            </a:r>
            <a:r>
              <a:rPr lang="en-US" sz="1600" i="1" dirty="0" smtClean="0">
                <a:solidFill>
                  <a:srgbClr val="0000FF"/>
                </a:solidFill>
              </a:rPr>
              <a:t>main</a:t>
            </a:r>
            <a:r>
              <a:rPr lang="en-US" sz="1600" dirty="0" smtClean="0">
                <a:solidFill>
                  <a:srgbClr val="0000FF"/>
                </a:solidFill>
              </a:rPr>
              <a:t>\n”;</a:t>
            </a:r>
          </a:p>
          <a:p>
            <a:pPr eaLnBrk="1" hangingPunct="1">
              <a:buFont typeface="Wingdings" pitchFamily="2" charset="2"/>
              <a:buNone/>
              <a:defRPr/>
            </a:pPr>
            <a:r>
              <a:rPr lang="en-US" sz="1600" dirty="0" smtClean="0">
                <a:solidFill>
                  <a:srgbClr val="0000FF"/>
                </a:solidFill>
              </a:rPr>
              <a:t> getch( );      </a:t>
            </a:r>
          </a:p>
          <a:p>
            <a:pPr eaLnBrk="1" hangingPunct="1">
              <a:buFont typeface="Wingdings" pitchFamily="2" charset="2"/>
              <a:buNone/>
              <a:defRPr/>
            </a:pPr>
            <a:r>
              <a:rPr lang="en-US" sz="1600" dirty="0" smtClean="0">
                <a:solidFill>
                  <a:srgbClr val="0000FF"/>
                </a:solidFill>
              </a:rPr>
              <a:t> </a:t>
            </a:r>
            <a:r>
              <a:rPr lang="en-US" sz="1600" b="1" dirty="0" smtClean="0">
                <a:solidFill>
                  <a:srgbClr val="0000FF"/>
                </a:solidFill>
              </a:rPr>
              <a:t>return 0</a:t>
            </a:r>
            <a:r>
              <a:rPr lang="en-US" sz="1600" dirty="0" smtClean="0">
                <a:solidFill>
                  <a:srgbClr val="0000FF"/>
                </a:solidFill>
              </a:rPr>
              <a:t>;</a:t>
            </a:r>
          </a:p>
          <a:p>
            <a:pPr eaLnBrk="1" hangingPunct="1">
              <a:buFont typeface="Wingdings" pitchFamily="2" charset="2"/>
              <a:buNone/>
              <a:defRPr/>
            </a:pPr>
            <a:r>
              <a:rPr lang="en-US" sz="1600" dirty="0" smtClean="0">
                <a:solidFill>
                  <a:srgbClr val="0000FF"/>
                </a:solidFill>
              </a:rPr>
              <a:t>     }                                                           </a:t>
            </a:r>
            <a:r>
              <a:rPr lang="en-US" sz="1600" dirty="0" smtClean="0">
                <a:solidFill>
                  <a:srgbClr val="00B050"/>
                </a:solidFill>
              </a:rPr>
              <a:t>*No data communication between functions as it is </a:t>
            </a:r>
          </a:p>
          <a:p>
            <a:pPr eaLnBrk="1" hangingPunct="1">
              <a:buFont typeface="Wingdings" pitchFamily="2" charset="2"/>
              <a:buNone/>
              <a:defRPr/>
            </a:pPr>
            <a:r>
              <a:rPr lang="en-US" sz="1600" dirty="0" smtClean="0">
                <a:solidFill>
                  <a:srgbClr val="00B050"/>
                </a:solidFill>
              </a:rPr>
              <a:t>                                                                       declared void pink/orange</a:t>
            </a: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66"/>
                </a:solidFill>
              </a:rPr>
              <a:t>C++ program :2</a:t>
            </a:r>
            <a:endParaRPr lang="en-US" dirty="0"/>
          </a:p>
        </p:txBody>
      </p:sp>
      <p:sp>
        <p:nvSpPr>
          <p:cNvPr id="3" name="Content Placeholder 2"/>
          <p:cNvSpPr>
            <a:spLocks noGrp="1"/>
          </p:cNvSpPr>
          <p:nvPr>
            <p:ph idx="1"/>
          </p:nvPr>
        </p:nvSpPr>
        <p:spPr>
          <a:xfrm>
            <a:off x="457200" y="1447800"/>
            <a:ext cx="8229600" cy="4678363"/>
          </a:xfrm>
        </p:spPr>
        <p:txBody>
          <a:bodyPr>
            <a:normAutofit fontScale="62500" lnSpcReduction="20000"/>
          </a:bodyPr>
          <a:lstStyle/>
          <a:p>
            <a:r>
              <a:rPr lang="en-US" dirty="0" smtClean="0"/>
              <a:t>// A very simple program with a variable.</a:t>
            </a:r>
          </a:p>
          <a:p>
            <a:r>
              <a:rPr lang="en-US" dirty="0" smtClean="0"/>
              <a:t>   #include&lt;iostream.h&gt;</a:t>
            </a:r>
          </a:p>
          <a:p>
            <a:r>
              <a:rPr lang="en-US" dirty="0" smtClean="0"/>
              <a:t>  #include&lt;</a:t>
            </a:r>
            <a:r>
              <a:rPr lang="en-US" dirty="0" err="1" smtClean="0"/>
              <a:t>conio.h</a:t>
            </a:r>
            <a:r>
              <a:rPr lang="en-US" dirty="0" smtClean="0"/>
              <a:t>&gt;</a:t>
            </a:r>
          </a:p>
          <a:p>
            <a:r>
              <a:rPr lang="en-US" dirty="0" smtClean="0"/>
              <a:t>  void main (void)</a:t>
            </a:r>
          </a:p>
          <a:p>
            <a:r>
              <a:rPr lang="en-US" dirty="0" smtClean="0"/>
              <a:t>   {</a:t>
            </a:r>
          </a:p>
          <a:p>
            <a:r>
              <a:rPr lang="en-US" dirty="0" smtClean="0"/>
              <a:t>       </a:t>
            </a:r>
            <a:r>
              <a:rPr lang="en-US" dirty="0" err="1" smtClean="0"/>
              <a:t>clrscr</a:t>
            </a:r>
            <a:r>
              <a:rPr lang="en-US" dirty="0" smtClean="0"/>
              <a:t>( );</a:t>
            </a:r>
          </a:p>
          <a:p>
            <a:r>
              <a:rPr lang="en-US" dirty="0" smtClean="0"/>
              <a:t>        </a:t>
            </a:r>
            <a:r>
              <a:rPr lang="en-US" dirty="0" err="1" smtClean="0"/>
              <a:t>int</a:t>
            </a:r>
            <a:r>
              <a:rPr lang="en-US" dirty="0" smtClean="0"/>
              <a:t> </a:t>
            </a:r>
            <a:r>
              <a:rPr lang="en-US" dirty="0" err="1" smtClean="0"/>
              <a:t>i</a:t>
            </a:r>
            <a:r>
              <a:rPr lang="en-US" dirty="0" smtClean="0"/>
              <a:t>;              //variable declaration statement</a:t>
            </a:r>
          </a:p>
          <a:p>
            <a:r>
              <a:rPr lang="en-US" dirty="0" smtClean="0"/>
              <a:t>       cout&lt;&lt;   “Input value of </a:t>
            </a:r>
            <a:r>
              <a:rPr lang="en-US" dirty="0" err="1" smtClean="0"/>
              <a:t>i</a:t>
            </a:r>
            <a:r>
              <a:rPr lang="en-US" dirty="0" smtClean="0"/>
              <a:t>”&lt;&lt;endl;  </a:t>
            </a:r>
          </a:p>
          <a:p>
            <a:r>
              <a:rPr lang="en-US" dirty="0" smtClean="0"/>
              <a:t>      //endl means end of line  </a:t>
            </a:r>
          </a:p>
          <a:p>
            <a:r>
              <a:rPr lang="en-US" dirty="0" smtClean="0"/>
              <a:t>       </a:t>
            </a:r>
            <a:r>
              <a:rPr lang="en-US" dirty="0" err="1" smtClean="0"/>
              <a:t>cin</a:t>
            </a:r>
            <a:r>
              <a:rPr lang="en-US" dirty="0" smtClean="0"/>
              <a:t>&gt;&gt;</a:t>
            </a:r>
            <a:r>
              <a:rPr lang="en-US" dirty="0" err="1" smtClean="0"/>
              <a:t>i</a:t>
            </a:r>
            <a:r>
              <a:rPr lang="en-US" dirty="0" smtClean="0"/>
              <a:t>;         //input statement</a:t>
            </a:r>
          </a:p>
          <a:p>
            <a:r>
              <a:rPr lang="en-US" dirty="0" smtClean="0"/>
              <a:t>       cout&lt;&lt;“The value of  </a:t>
            </a:r>
            <a:r>
              <a:rPr lang="en-US" dirty="0" err="1" smtClean="0"/>
              <a:t>i</a:t>
            </a:r>
            <a:r>
              <a:rPr lang="en-US" dirty="0" smtClean="0"/>
              <a:t>  is   ”&lt;&lt; </a:t>
            </a:r>
            <a:r>
              <a:rPr lang="en-US" dirty="0" err="1" smtClean="0"/>
              <a:t>i</a:t>
            </a:r>
            <a:r>
              <a:rPr lang="en-US" dirty="0" smtClean="0"/>
              <a:t>&lt;&lt; endl;    </a:t>
            </a:r>
          </a:p>
          <a:p>
            <a:r>
              <a:rPr lang="en-US" dirty="0" smtClean="0"/>
              <a:t>      getch( );</a:t>
            </a:r>
          </a:p>
          <a:p>
            <a:r>
              <a:rPr lang="en-US" dirty="0" smtClean="0"/>
              <a:t>  }</a:t>
            </a:r>
          </a:p>
          <a:p>
            <a:pPr>
              <a:buNone/>
            </a:pPr>
            <a:endParaRPr lang="en-US" dirty="0" smtClean="0"/>
          </a:p>
          <a:p>
            <a:pPr>
              <a:buNone/>
            </a:pPr>
            <a:r>
              <a:rPr lang="en-US" dirty="0" smtClean="0">
                <a:solidFill>
                  <a:srgbClr val="FF0066"/>
                </a:solidFill>
              </a:rPr>
              <a:t>           &gt;&gt; is an extraction operator</a:t>
            </a:r>
            <a:endParaRPr lang="en-US" dirty="0">
              <a:solidFill>
                <a:srgbClr val="FF0066"/>
              </a:solidFill>
            </a:endParaRP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sz="3600" dirty="0" smtClean="0">
                <a:solidFill>
                  <a:srgbClr val="0000FF"/>
                </a:solidFill>
              </a:rPr>
              <a:t/>
            </a:r>
            <a:br>
              <a:rPr lang="en-US" sz="3600" dirty="0" smtClean="0">
                <a:solidFill>
                  <a:srgbClr val="0000FF"/>
                </a:solidFill>
              </a:rPr>
            </a:br>
            <a:r>
              <a:rPr lang="en-US" sz="3600" dirty="0" smtClean="0">
                <a:solidFill>
                  <a:srgbClr val="0000FF"/>
                </a:solidFill>
              </a:rPr>
              <a:t>A function within another function </a:t>
            </a:r>
            <a:r>
              <a:rPr lang="en-US" dirty="0" smtClean="0">
                <a:solidFill>
                  <a:srgbClr val="0000FF"/>
                </a:solidFill>
              </a:rPr>
              <a:t> </a:t>
            </a:r>
            <a:br>
              <a:rPr lang="en-US" dirty="0" smtClean="0">
                <a:solidFill>
                  <a:srgbClr val="0000FF"/>
                </a:solidFill>
              </a:rPr>
            </a:br>
            <a:endParaRPr lang="en-US" dirty="0"/>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pPr>
              <a:buNone/>
            </a:pPr>
            <a:r>
              <a:rPr lang="en-US" sz="3400" b="1" dirty="0" smtClean="0">
                <a:solidFill>
                  <a:schemeClr val="accent2">
                    <a:lumMod val="75000"/>
                  </a:schemeClr>
                </a:solidFill>
              </a:rPr>
              <a:t>         // There are 3 functions  </a:t>
            </a:r>
            <a:r>
              <a:rPr lang="en-US" sz="3400" b="1" i="1" dirty="0" smtClean="0">
                <a:solidFill>
                  <a:schemeClr val="accent2">
                    <a:lumMod val="75000"/>
                  </a:schemeClr>
                </a:solidFill>
              </a:rPr>
              <a:t>main, college</a:t>
            </a:r>
            <a:r>
              <a:rPr lang="en-US" sz="3400" b="1" dirty="0" smtClean="0">
                <a:solidFill>
                  <a:schemeClr val="accent2">
                    <a:lumMod val="75000"/>
                  </a:schemeClr>
                </a:solidFill>
              </a:rPr>
              <a:t> and </a:t>
            </a:r>
            <a:r>
              <a:rPr lang="en-US" sz="3400" b="1" i="1" dirty="0" smtClean="0">
                <a:solidFill>
                  <a:schemeClr val="accent2">
                    <a:lumMod val="75000"/>
                  </a:schemeClr>
                </a:solidFill>
              </a:rPr>
              <a:t>dept</a:t>
            </a:r>
            <a:endParaRPr lang="en-US" sz="3400" b="1" dirty="0" smtClean="0"/>
          </a:p>
          <a:p>
            <a:pPr>
              <a:buNone/>
            </a:pPr>
            <a:r>
              <a:rPr lang="en-US" sz="3400" i="1" dirty="0" smtClean="0"/>
              <a:t>  </a:t>
            </a:r>
            <a:r>
              <a:rPr lang="en-US" sz="3400" dirty="0" smtClean="0"/>
              <a:t>                  #include&lt;</a:t>
            </a:r>
            <a:r>
              <a:rPr lang="en-US" sz="3400" dirty="0" err="1" smtClean="0"/>
              <a:t>iostream.h</a:t>
            </a:r>
            <a:r>
              <a:rPr lang="en-US" sz="3400" dirty="0" smtClean="0"/>
              <a:t>&gt;</a:t>
            </a:r>
          </a:p>
          <a:p>
            <a:pPr>
              <a:buNone/>
            </a:pPr>
            <a:r>
              <a:rPr lang="en-US" sz="3400" dirty="0" smtClean="0"/>
              <a:t>                    #include&lt;</a:t>
            </a:r>
            <a:r>
              <a:rPr lang="en-US" sz="3400" dirty="0" err="1" smtClean="0"/>
              <a:t>conio.h</a:t>
            </a:r>
            <a:r>
              <a:rPr lang="en-US" sz="3400" dirty="0" smtClean="0"/>
              <a:t>&gt;</a:t>
            </a:r>
          </a:p>
          <a:p>
            <a:pPr>
              <a:buNone/>
            </a:pPr>
            <a:r>
              <a:rPr lang="en-US" sz="3400" dirty="0" smtClean="0"/>
              <a:t>                  </a:t>
            </a:r>
          </a:p>
          <a:p>
            <a:pPr>
              <a:buNone/>
            </a:pPr>
            <a:r>
              <a:rPr lang="en-US" sz="3400" dirty="0" smtClean="0"/>
              <a:t>                       void </a:t>
            </a:r>
            <a:r>
              <a:rPr lang="en-US" sz="3400" b="1" i="1" dirty="0" smtClean="0">
                <a:solidFill>
                  <a:srgbClr val="0000FF"/>
                </a:solidFill>
              </a:rPr>
              <a:t>dept</a:t>
            </a:r>
            <a:r>
              <a:rPr lang="en-US" sz="3400" dirty="0" smtClean="0"/>
              <a:t> (void)               // function header</a:t>
            </a:r>
          </a:p>
          <a:p>
            <a:pPr>
              <a:buNone/>
            </a:pPr>
            <a:r>
              <a:rPr lang="en-US" sz="3400" dirty="0" smtClean="0"/>
              <a:t>                  {       cout&lt;&lt;” This is second branch\n”;</a:t>
            </a:r>
          </a:p>
          <a:p>
            <a:pPr>
              <a:buNone/>
            </a:pPr>
            <a:r>
              <a:rPr lang="en-US" sz="3400" dirty="0" smtClean="0"/>
              <a:t>                   }</a:t>
            </a:r>
          </a:p>
          <a:p>
            <a:pPr>
              <a:buNone/>
            </a:pPr>
            <a:r>
              <a:rPr lang="en-US" sz="3400" dirty="0" smtClean="0"/>
              <a:t>                 </a:t>
            </a:r>
          </a:p>
          <a:p>
            <a:pPr>
              <a:buNone/>
            </a:pPr>
            <a:r>
              <a:rPr lang="en-US" sz="3400" dirty="0" smtClean="0"/>
              <a:t>                void </a:t>
            </a:r>
            <a:r>
              <a:rPr lang="en-US" sz="3400" i="1" dirty="0" smtClean="0">
                <a:solidFill>
                  <a:srgbClr val="FF0000"/>
                </a:solidFill>
              </a:rPr>
              <a:t>college</a:t>
            </a:r>
            <a:r>
              <a:rPr lang="en-US" sz="3400" dirty="0" smtClean="0"/>
              <a:t> (void)                  // function header</a:t>
            </a:r>
          </a:p>
          <a:p>
            <a:pPr>
              <a:buNone/>
            </a:pPr>
            <a:r>
              <a:rPr lang="en-US" sz="3400" dirty="0" smtClean="0"/>
              <a:t>                  {     cout&lt;&lt;”This is first branch\n”;</a:t>
            </a:r>
          </a:p>
          <a:p>
            <a:pPr>
              <a:buNone/>
            </a:pPr>
            <a:r>
              <a:rPr lang="en-US" sz="3400" dirty="0" smtClean="0"/>
              <a:t>                      </a:t>
            </a:r>
            <a:r>
              <a:rPr lang="en-US" sz="3400" b="1" i="1" dirty="0" smtClean="0">
                <a:solidFill>
                  <a:srgbClr val="0000FF"/>
                </a:solidFill>
              </a:rPr>
              <a:t>dept</a:t>
            </a:r>
            <a:r>
              <a:rPr lang="en-US" sz="3400" dirty="0" smtClean="0"/>
              <a:t> ( );                   //call function </a:t>
            </a:r>
            <a:r>
              <a:rPr lang="en-US" sz="3400" i="1" dirty="0" smtClean="0"/>
              <a:t>dept</a:t>
            </a:r>
            <a:endParaRPr lang="en-US" sz="3400" dirty="0" smtClean="0"/>
          </a:p>
          <a:p>
            <a:pPr>
              <a:buNone/>
            </a:pPr>
            <a:r>
              <a:rPr lang="en-US" sz="3400" dirty="0" smtClean="0"/>
              <a:t>                      cout&lt;&lt;”Back to function </a:t>
            </a:r>
            <a:r>
              <a:rPr lang="en-US" sz="3400" i="1" dirty="0" smtClean="0">
                <a:solidFill>
                  <a:srgbClr val="FF0000"/>
                </a:solidFill>
              </a:rPr>
              <a:t>college</a:t>
            </a:r>
            <a:r>
              <a:rPr lang="en-US" sz="3400" dirty="0" smtClean="0"/>
              <a:t> \n”;</a:t>
            </a:r>
          </a:p>
          <a:p>
            <a:pPr>
              <a:buNone/>
            </a:pPr>
            <a:r>
              <a:rPr lang="en-US" sz="3400" dirty="0" smtClean="0"/>
              <a:t>                   }</a:t>
            </a:r>
          </a:p>
          <a:p>
            <a:pPr>
              <a:buNone/>
            </a:pPr>
            <a:r>
              <a:rPr lang="en-US" sz="3400" dirty="0" smtClean="0"/>
              <a:t>	 // function </a:t>
            </a:r>
            <a:r>
              <a:rPr lang="en-US" sz="3400" b="1" i="1" dirty="0" smtClean="0">
                <a:solidFill>
                  <a:srgbClr val="0000FF"/>
                </a:solidFill>
              </a:rPr>
              <a:t>dept</a:t>
            </a:r>
            <a:r>
              <a:rPr lang="en-US" sz="3400" dirty="0" smtClean="0"/>
              <a:t> is within function  </a:t>
            </a:r>
            <a:r>
              <a:rPr lang="en-US" sz="3400" i="1" dirty="0" smtClean="0"/>
              <a:t>college</a:t>
            </a:r>
            <a:endParaRPr lang="en-US" sz="3400" dirty="0" smtClean="0"/>
          </a:p>
          <a:p>
            <a:pPr>
              <a:buNone/>
            </a:pPr>
            <a:r>
              <a:rPr lang="en-US" sz="3400" dirty="0" smtClean="0"/>
              <a:t>                  </a:t>
            </a:r>
          </a:p>
          <a:p>
            <a:pPr>
              <a:buNone/>
            </a:pPr>
            <a:r>
              <a:rPr lang="en-US" sz="3400" dirty="0" smtClean="0"/>
              <a:t>                void </a:t>
            </a:r>
            <a:r>
              <a:rPr lang="en-US" sz="3400" i="1" dirty="0" smtClean="0">
                <a:solidFill>
                  <a:srgbClr val="FF0000"/>
                </a:solidFill>
              </a:rPr>
              <a:t>main</a:t>
            </a:r>
            <a:r>
              <a:rPr lang="en-US" sz="3400" dirty="0" smtClean="0"/>
              <a:t> (void)</a:t>
            </a:r>
          </a:p>
          <a:p>
            <a:pPr>
              <a:buNone/>
            </a:pPr>
            <a:r>
              <a:rPr lang="en-US" sz="3400" dirty="0" smtClean="0"/>
              <a:t>               {   cout&lt;&lt; “Gate opens. Here is the entry. This is SIES college in function </a:t>
            </a:r>
            <a:r>
              <a:rPr lang="en-US" sz="3400" i="1" dirty="0" smtClean="0"/>
              <a:t>main</a:t>
            </a:r>
            <a:r>
              <a:rPr lang="en-US" sz="3400" dirty="0" smtClean="0"/>
              <a:t>\n”;</a:t>
            </a:r>
          </a:p>
          <a:p>
            <a:pPr>
              <a:buNone/>
            </a:pPr>
            <a:r>
              <a:rPr lang="en-US" sz="3400" dirty="0" smtClean="0"/>
              <a:t>                   </a:t>
            </a:r>
            <a:r>
              <a:rPr lang="en-US" sz="3400" i="1" dirty="0" smtClean="0">
                <a:solidFill>
                  <a:srgbClr val="FF0000"/>
                </a:solidFill>
              </a:rPr>
              <a:t>college</a:t>
            </a:r>
            <a:r>
              <a:rPr lang="en-US" sz="3400" dirty="0" smtClean="0">
                <a:solidFill>
                  <a:srgbClr val="FF0000"/>
                </a:solidFill>
              </a:rPr>
              <a:t> </a:t>
            </a:r>
            <a:r>
              <a:rPr lang="en-US" sz="3400" dirty="0" smtClean="0"/>
              <a:t>( );                      //call function </a:t>
            </a:r>
            <a:r>
              <a:rPr lang="en-US" sz="3400" i="1" dirty="0" smtClean="0"/>
              <a:t>college</a:t>
            </a:r>
            <a:endParaRPr lang="en-US" sz="3400" dirty="0" smtClean="0"/>
          </a:p>
          <a:p>
            <a:pPr>
              <a:buNone/>
            </a:pPr>
            <a:r>
              <a:rPr lang="en-US" sz="3400" dirty="0" smtClean="0"/>
              <a:t>                cout&lt;&lt;”Back to </a:t>
            </a:r>
            <a:r>
              <a:rPr lang="en-US" sz="3400" i="1" dirty="0" smtClean="0">
                <a:solidFill>
                  <a:srgbClr val="FF0000"/>
                </a:solidFill>
              </a:rPr>
              <a:t>main</a:t>
            </a:r>
            <a:r>
              <a:rPr lang="en-US" sz="3400" dirty="0" smtClean="0"/>
              <a:t>…..SIES college\n”;</a:t>
            </a:r>
          </a:p>
          <a:p>
            <a:pPr>
              <a:buNone/>
            </a:pPr>
            <a:r>
              <a:rPr lang="en-US" sz="3400" dirty="0" smtClean="0"/>
              <a:t>              getch();</a:t>
            </a:r>
          </a:p>
          <a:p>
            <a:pPr>
              <a:buNone/>
            </a:pPr>
            <a:r>
              <a:rPr lang="en-US" sz="3400" dirty="0" smtClean="0"/>
              <a:t>               }                                                       </a:t>
            </a:r>
            <a:r>
              <a:rPr lang="en-US" sz="3600" dirty="0" smtClean="0">
                <a:solidFill>
                  <a:srgbClr val="00B050"/>
                </a:solidFill>
              </a:rPr>
              <a:t>*No data communication between functions</a:t>
            </a:r>
            <a:r>
              <a:rPr lang="en-US" dirty="0" smtClean="0"/>
              <a:t>                                                                                                                                                                                                                                                                                                                                              </a:t>
            </a:r>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200000"/>
                  </a:schemeClr>
                </a:solidFill>
              </a:rPr>
              <a:t>Call, definition, prototype</a:t>
            </a:r>
            <a:endParaRPr lang="en-US" dirty="0">
              <a:solidFill>
                <a:schemeClr val="tx2">
                  <a:satMod val="200000"/>
                </a:schemeClr>
              </a:solidFill>
            </a:endParaRPr>
          </a:p>
        </p:txBody>
      </p:sp>
      <p:sp>
        <p:nvSpPr>
          <p:cNvPr id="3" name="Content Placeholder 2"/>
          <p:cNvSpPr>
            <a:spLocks noGrp="1"/>
          </p:cNvSpPr>
          <p:nvPr>
            <p:ph sz="quarter" idx="1"/>
          </p:nvPr>
        </p:nvSpPr>
        <p:spPr>
          <a:xfrm>
            <a:off x="457200" y="1600200"/>
            <a:ext cx="4495800" cy="1600200"/>
          </a:xfrm>
        </p:spPr>
        <p:txBody>
          <a:bodyPr>
            <a:normAutofit fontScale="92500"/>
          </a:bodyPr>
          <a:lstStyle/>
          <a:p>
            <a:pPr marL="411480" eaLnBrk="1" fontAlgn="auto" hangingPunct="1">
              <a:spcAft>
                <a:spcPts val="0"/>
              </a:spcAft>
              <a:buFont typeface="Wingdings"/>
              <a:buChar char=""/>
              <a:defRPr/>
            </a:pPr>
            <a:r>
              <a:rPr lang="en-US" dirty="0" smtClean="0"/>
              <a:t>By using function header at the beginning of the      Program.</a:t>
            </a:r>
            <a:endParaRPr lang="en-US" dirty="0"/>
          </a:p>
        </p:txBody>
      </p:sp>
      <p:sp>
        <p:nvSpPr>
          <p:cNvPr id="57348" name="Content Placeholder 3"/>
          <p:cNvSpPr>
            <a:spLocks noGrp="1"/>
          </p:cNvSpPr>
          <p:nvPr>
            <p:ph sz="quarter" idx="2"/>
          </p:nvPr>
        </p:nvSpPr>
        <p:spPr>
          <a:xfrm>
            <a:off x="4800600" y="1600200"/>
            <a:ext cx="3886200" cy="1600200"/>
          </a:xfrm>
        </p:spPr>
        <p:txBody>
          <a:bodyPr>
            <a:normAutofit/>
          </a:bodyPr>
          <a:lstStyle/>
          <a:p>
            <a:pPr marL="576263" indent="-112713" eaLnBrk="1" hangingPunct="1"/>
            <a:r>
              <a:rPr lang="en-US" dirty="0" smtClean="0"/>
              <a:t>By declaring the function with a function prototype</a:t>
            </a:r>
          </a:p>
        </p:txBody>
      </p:sp>
      <p:sp>
        <p:nvSpPr>
          <p:cNvPr id="5" name="Text Placeholder 4"/>
          <p:cNvSpPr>
            <a:spLocks noGrp="1"/>
          </p:cNvSpPr>
          <p:nvPr>
            <p:ph type="body" sz="half" idx="3"/>
          </p:nvPr>
        </p:nvSpPr>
        <p:spPr>
          <a:xfrm>
            <a:off x="457200" y="3200400"/>
            <a:ext cx="8229600" cy="2930525"/>
          </a:xfrm>
        </p:spPr>
        <p:txBody>
          <a:bodyPr>
            <a:normAutofit fontScale="62500" lnSpcReduction="20000"/>
          </a:bodyPr>
          <a:lstStyle/>
          <a:p>
            <a:pPr marL="411480" eaLnBrk="1" fontAlgn="auto" hangingPunct="1">
              <a:spcAft>
                <a:spcPts val="0"/>
              </a:spcAft>
              <a:buFont typeface="Wingdings"/>
              <a:buChar char=""/>
              <a:defRPr/>
            </a:pPr>
            <a:r>
              <a:rPr lang="en-US" sz="3800" dirty="0" smtClean="0">
                <a:solidFill>
                  <a:srgbClr val="0000FF"/>
                </a:solidFill>
              </a:rPr>
              <a:t>Function call  is the mechanism that transfers control to a function.</a:t>
            </a:r>
          </a:p>
          <a:p>
            <a:pPr marL="411480" eaLnBrk="1" fontAlgn="auto" hangingPunct="1">
              <a:spcAft>
                <a:spcPts val="0"/>
              </a:spcAft>
              <a:buFont typeface="Wingdings"/>
              <a:buChar char=""/>
              <a:defRPr/>
            </a:pPr>
            <a:endParaRPr lang="en-US" sz="1900" dirty="0" smtClean="0">
              <a:solidFill>
                <a:srgbClr val="0000FF"/>
              </a:solidFill>
            </a:endParaRPr>
          </a:p>
          <a:p>
            <a:pPr marL="411480" eaLnBrk="1" fontAlgn="auto" hangingPunct="1">
              <a:spcAft>
                <a:spcPts val="0"/>
              </a:spcAft>
              <a:buFont typeface="Wingdings"/>
              <a:buChar char=""/>
              <a:defRPr/>
            </a:pPr>
            <a:r>
              <a:rPr lang="en-US" sz="3800" dirty="0" smtClean="0">
                <a:solidFill>
                  <a:srgbClr val="0000FF"/>
                </a:solidFill>
              </a:rPr>
              <a:t>Before a   function is being called, the compiler should know the function’s return type, number of parameters it uses and the type of each parameter. </a:t>
            </a:r>
          </a:p>
          <a:p>
            <a:pPr marL="411480" eaLnBrk="1" fontAlgn="auto" hangingPunct="1">
              <a:spcAft>
                <a:spcPts val="0"/>
              </a:spcAft>
              <a:buFont typeface="Wingdings"/>
              <a:buChar char=""/>
              <a:defRPr/>
            </a:pPr>
            <a:endParaRPr lang="en-US" sz="2200" dirty="0" smtClean="0">
              <a:solidFill>
                <a:srgbClr val="0000FF"/>
              </a:solidFill>
            </a:endParaRPr>
          </a:p>
          <a:p>
            <a:pPr marL="411480" eaLnBrk="1" fontAlgn="auto" hangingPunct="1">
              <a:spcAft>
                <a:spcPts val="0"/>
              </a:spcAft>
              <a:buFont typeface="Wingdings"/>
              <a:buChar char=""/>
              <a:defRPr/>
            </a:pPr>
            <a:r>
              <a:rPr lang="en-US" sz="3800" dirty="0" smtClean="0">
                <a:solidFill>
                  <a:srgbClr val="0000FF"/>
                </a:solidFill>
              </a:rPr>
              <a:t>There are 2 ways of doing this. </a:t>
            </a:r>
          </a:p>
          <a:p>
            <a:pPr marL="411480" eaLnBrk="1" fontAlgn="auto" hangingPunct="1">
              <a:spcAft>
                <a:spcPts val="0"/>
              </a:spcAft>
              <a:buFont typeface="Wingdings"/>
              <a:buNone/>
              <a:defRPr/>
            </a:pPr>
            <a:r>
              <a:rPr lang="en-US" sz="3800" dirty="0" smtClean="0">
                <a:solidFill>
                  <a:srgbClr val="0000FF"/>
                </a:solidFill>
              </a:rPr>
              <a:t> </a:t>
            </a:r>
          </a:p>
          <a:p>
            <a:pPr marL="411480" eaLnBrk="1" fontAlgn="auto" hangingPunct="1">
              <a:spcAft>
                <a:spcPts val="0"/>
              </a:spcAft>
              <a:buFont typeface="Wingdings"/>
              <a:buChar char=""/>
              <a:defRPr/>
            </a:pPr>
            <a:endParaRPr lang="en-US" dirty="0"/>
          </a:p>
        </p:txBody>
      </p:sp>
      <p:sp>
        <p:nvSpPr>
          <p:cNvPr id="6" name="Footer Placeholder 5"/>
          <p:cNvSpPr>
            <a:spLocks noGrp="1"/>
          </p:cNvSpPr>
          <p:nvPr>
            <p:ph type="ftr" sz="quarter" idx="11"/>
          </p:nvPr>
        </p:nvSpPr>
        <p:spPr/>
        <p:txBody>
          <a:bodyPr/>
          <a:lstStyle/>
          <a:p>
            <a:pPr>
              <a:defRPr/>
            </a:pPr>
            <a:r>
              <a:rPr lang="en-US" smtClean="0"/>
              <a:t>Slides by Mrs. Pai for Sem 6 (2016-2017)</a:t>
            </a:r>
            <a:endParaRPr lang="en-US"/>
          </a:p>
        </p:txBody>
      </p:sp>
      <p:sp>
        <p:nvSpPr>
          <p:cNvPr id="7" name="Slide Number Placeholder 6"/>
          <p:cNvSpPr>
            <a:spLocks noGrp="1"/>
          </p:cNvSpPr>
          <p:nvPr>
            <p:ph type="sldNum" sz="quarter" idx="12"/>
          </p:nvPr>
        </p:nvSpPr>
        <p:spPr/>
        <p:txBody>
          <a:bodyPr/>
          <a:lstStyle/>
          <a:p>
            <a:pPr>
              <a:defRPr/>
            </a:pPr>
            <a:fld id="{4CA4DBB9-BB68-488C-880C-29DA7D178937}" type="slidenum">
              <a:rPr lang="en-US" smtClean="0"/>
              <a:pPr>
                <a:defRPr/>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763"/>
            <a:ext cx="7924800" cy="1925637"/>
          </a:xfrm>
        </p:spPr>
        <p:txBody>
          <a:bodyPr>
            <a:normAutofit fontScale="90000"/>
          </a:bodyPr>
          <a:lstStyle/>
          <a:p>
            <a:pPr eaLnBrk="1" fontAlgn="auto" hangingPunct="1">
              <a:spcAft>
                <a:spcPts val="0"/>
              </a:spcAft>
              <a:defRPr/>
            </a:pPr>
            <a:r>
              <a:rPr lang="en-US" sz="2400" b="1" dirty="0" smtClean="0">
                <a:solidFill>
                  <a:schemeClr val="accent2"/>
                </a:solidFill>
              </a:rPr>
              <a:t>Prototypes: </a:t>
            </a:r>
            <a:r>
              <a:rPr lang="en-US" sz="2400" dirty="0" smtClean="0">
                <a:solidFill>
                  <a:schemeClr val="accent2"/>
                </a:solidFill>
              </a:rPr>
              <a:t>The prototype describes the function interface to the compiler by giving the number and type of arguments and the type of return values.</a:t>
            </a:r>
            <a:r>
              <a:rPr lang="en-US" dirty="0" smtClean="0">
                <a:solidFill>
                  <a:schemeClr val="accent2"/>
                </a:solidFill>
              </a:rPr>
              <a:t/>
            </a:r>
            <a:br>
              <a:rPr lang="en-US" dirty="0" smtClean="0">
                <a:solidFill>
                  <a:schemeClr val="accent2"/>
                </a:solidFill>
              </a:rPr>
            </a:br>
            <a:r>
              <a:rPr lang="en-US" dirty="0" smtClean="0">
                <a:solidFill>
                  <a:schemeClr val="accent2"/>
                </a:solidFill>
              </a:rPr>
              <a:t> Format: </a:t>
            </a:r>
            <a:r>
              <a:rPr lang="en-US" sz="2400" b="1" dirty="0" smtClean="0">
                <a:solidFill>
                  <a:schemeClr val="accent2"/>
                </a:solidFill>
              </a:rPr>
              <a:t>type  function-name (argument-list);</a:t>
            </a:r>
            <a:r>
              <a:rPr lang="en-US" dirty="0" smtClean="0">
                <a:solidFill>
                  <a:schemeClr val="accent2"/>
                </a:solidFill>
              </a:rPr>
              <a:t/>
            </a:r>
            <a:br>
              <a:rPr lang="en-US" dirty="0" smtClean="0">
                <a:solidFill>
                  <a:schemeClr val="accent2"/>
                </a:solidFill>
              </a:rPr>
            </a:br>
            <a:endParaRPr lang="en-US" dirty="0">
              <a:solidFill>
                <a:schemeClr val="accent2"/>
              </a:solidFill>
            </a:endParaRPr>
          </a:p>
        </p:txBody>
      </p:sp>
      <p:sp>
        <p:nvSpPr>
          <p:cNvPr id="3" name="Content Placeholder 2"/>
          <p:cNvSpPr>
            <a:spLocks noGrp="1"/>
          </p:cNvSpPr>
          <p:nvPr>
            <p:ph idx="1"/>
          </p:nvPr>
        </p:nvSpPr>
        <p:spPr>
          <a:xfrm>
            <a:off x="914400" y="2438400"/>
            <a:ext cx="7772400" cy="3917950"/>
          </a:xfrm>
        </p:spPr>
        <p:txBody>
          <a:bodyPr>
            <a:normAutofit fontScale="92500"/>
          </a:bodyPr>
          <a:lstStyle/>
          <a:p>
            <a:pPr marL="411480" eaLnBrk="1" fontAlgn="auto" hangingPunct="1">
              <a:spcAft>
                <a:spcPts val="0"/>
              </a:spcAft>
              <a:buFont typeface="Wingdings"/>
              <a:buChar char=""/>
              <a:defRPr/>
            </a:pPr>
            <a:r>
              <a:rPr lang="en-US" b="1" dirty="0" smtClean="0">
                <a:solidFill>
                  <a:srgbClr val="0070C0"/>
                </a:solidFill>
                <a:latin typeface="Adobe Caslon Pro" pitchFamily="18" charset="0"/>
              </a:rPr>
              <a:t>void </a:t>
            </a:r>
            <a:r>
              <a:rPr lang="en-US" b="1" i="1" dirty="0" smtClean="0">
                <a:solidFill>
                  <a:srgbClr val="0070C0"/>
                </a:solidFill>
                <a:latin typeface="Adobe Caslon Pro" pitchFamily="18" charset="0"/>
              </a:rPr>
              <a:t>one </a:t>
            </a:r>
            <a:r>
              <a:rPr lang="en-US" b="1" dirty="0" smtClean="0">
                <a:solidFill>
                  <a:srgbClr val="0070C0"/>
                </a:solidFill>
                <a:latin typeface="Adobe Caslon Pro" pitchFamily="18" charset="0"/>
              </a:rPr>
              <a:t>(void);</a:t>
            </a:r>
          </a:p>
          <a:p>
            <a:pPr marL="411480" eaLnBrk="1" fontAlgn="auto" hangingPunct="1">
              <a:spcAft>
                <a:spcPts val="0"/>
              </a:spcAft>
              <a:buFont typeface="Wingdings"/>
              <a:buChar char=""/>
              <a:defRPr/>
            </a:pPr>
            <a:r>
              <a:rPr lang="en-US" b="1" dirty="0" smtClean="0">
                <a:solidFill>
                  <a:srgbClr val="0070C0"/>
                </a:solidFill>
                <a:latin typeface="Adobe Caslon Pro" pitchFamily="18" charset="0"/>
              </a:rPr>
              <a:t>float </a:t>
            </a:r>
            <a:r>
              <a:rPr lang="en-US" b="1" i="1" dirty="0" smtClean="0">
                <a:solidFill>
                  <a:srgbClr val="0070C0"/>
                </a:solidFill>
                <a:latin typeface="Adobe Caslon Pro" pitchFamily="18" charset="0"/>
              </a:rPr>
              <a:t>area</a:t>
            </a:r>
            <a:r>
              <a:rPr lang="en-US" b="1" dirty="0" smtClean="0">
                <a:solidFill>
                  <a:srgbClr val="0070C0"/>
                </a:solidFill>
                <a:latin typeface="Adobe Caslon Pro" pitchFamily="18" charset="0"/>
              </a:rPr>
              <a:t>(float x, float y);</a:t>
            </a:r>
          </a:p>
          <a:p>
            <a:pPr marL="411480" eaLnBrk="1" fontAlgn="auto" hangingPunct="1">
              <a:spcAft>
                <a:spcPts val="0"/>
              </a:spcAft>
              <a:buFont typeface="Wingdings"/>
              <a:buChar char=""/>
              <a:defRPr/>
            </a:pPr>
            <a:r>
              <a:rPr lang="en-US" b="1" dirty="0" smtClean="0">
                <a:solidFill>
                  <a:srgbClr val="0070C0"/>
                </a:solidFill>
                <a:latin typeface="Adobe Caslon Pro" pitchFamily="18" charset="0"/>
              </a:rPr>
              <a:t>float </a:t>
            </a:r>
            <a:r>
              <a:rPr lang="en-US" b="1" i="1" dirty="0" smtClean="0">
                <a:solidFill>
                  <a:srgbClr val="0070C0"/>
                </a:solidFill>
                <a:latin typeface="Adobe Caslon Pro" pitchFamily="18" charset="0"/>
              </a:rPr>
              <a:t>volume</a:t>
            </a:r>
            <a:r>
              <a:rPr lang="en-US" b="1" dirty="0" smtClean="0">
                <a:solidFill>
                  <a:srgbClr val="0070C0"/>
                </a:solidFill>
                <a:latin typeface="Adobe Caslon Pro" pitchFamily="18" charset="0"/>
              </a:rPr>
              <a:t>(float x, int y, float z);</a:t>
            </a:r>
          </a:p>
          <a:p>
            <a:pPr marL="411480" eaLnBrk="1" fontAlgn="auto" hangingPunct="1">
              <a:spcAft>
                <a:spcPts val="0"/>
              </a:spcAft>
              <a:buFont typeface="Wingdings"/>
              <a:buChar char=""/>
              <a:defRPr/>
            </a:pPr>
            <a:r>
              <a:rPr lang="en-US" b="1" dirty="0" smtClean="0">
                <a:solidFill>
                  <a:srgbClr val="0070C0"/>
                </a:solidFill>
                <a:latin typeface="Adobe Caslon Pro" pitchFamily="18" charset="0"/>
              </a:rPr>
              <a:t>float </a:t>
            </a:r>
            <a:r>
              <a:rPr lang="en-US" b="1" i="1" dirty="0" smtClean="0">
                <a:solidFill>
                  <a:srgbClr val="0070C0"/>
                </a:solidFill>
                <a:latin typeface="Adobe Caslon Pro" pitchFamily="18" charset="0"/>
              </a:rPr>
              <a:t>volume</a:t>
            </a:r>
            <a:r>
              <a:rPr lang="en-US" b="1" dirty="0" smtClean="0">
                <a:solidFill>
                  <a:srgbClr val="0070C0"/>
                </a:solidFill>
                <a:latin typeface="Adobe Caslon Pro" pitchFamily="18" charset="0"/>
              </a:rPr>
              <a:t>(float , int , float );</a:t>
            </a:r>
          </a:p>
          <a:p>
            <a:pPr marL="411480" eaLnBrk="1" fontAlgn="auto" hangingPunct="1">
              <a:spcAft>
                <a:spcPts val="0"/>
              </a:spcAft>
              <a:buFont typeface="Wingdings"/>
              <a:buChar char=""/>
              <a:defRPr/>
            </a:pPr>
            <a:r>
              <a:rPr lang="en-US" sz="2400" b="1" dirty="0" smtClean="0">
                <a:solidFill>
                  <a:srgbClr val="0070C0"/>
                </a:solidFill>
                <a:latin typeface="Adobe Caslon Pro" pitchFamily="18" charset="0"/>
              </a:rPr>
              <a:t>If you do not use function header or function prototype ahead of all calls to the function, the program will not compile.     </a:t>
            </a:r>
          </a:p>
          <a:p>
            <a:pPr marL="411480" eaLnBrk="1" fontAlgn="auto" hangingPunct="1">
              <a:spcAft>
                <a:spcPts val="0"/>
              </a:spcAft>
              <a:buFont typeface="Wingdings"/>
              <a:buChar char=""/>
              <a:defRPr/>
            </a:pPr>
            <a:r>
              <a:rPr lang="en-US" sz="2400" b="1" dirty="0" smtClean="0">
                <a:solidFill>
                  <a:srgbClr val="0070C0"/>
                </a:solidFill>
                <a:latin typeface="Adobe Caslon Pro" pitchFamily="18" charset="0"/>
              </a:rPr>
              <a:t>It is necessary to declare independently all variable arguments inside the parantheses.</a:t>
            </a:r>
          </a:p>
          <a:p>
            <a:pPr marL="411480" eaLnBrk="1" fontAlgn="auto" hangingPunct="1">
              <a:spcAft>
                <a:spcPts val="0"/>
              </a:spcAft>
              <a:buFont typeface="Wingdings"/>
              <a:buChar char=""/>
              <a:defRPr/>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2400" u="sng" dirty="0" smtClean="0"/>
              <a:t>Program using function prototype</a:t>
            </a:r>
            <a:endParaRPr lang="en-US" sz="2400" u="sng" dirty="0"/>
          </a:p>
        </p:txBody>
      </p:sp>
      <p:sp>
        <p:nvSpPr>
          <p:cNvPr id="3" name="Content Placeholder 2"/>
          <p:cNvSpPr>
            <a:spLocks noGrp="1"/>
          </p:cNvSpPr>
          <p:nvPr>
            <p:ph idx="1"/>
          </p:nvPr>
        </p:nvSpPr>
        <p:spPr>
          <a:xfrm>
            <a:off x="457200" y="685800"/>
            <a:ext cx="5562600" cy="5638800"/>
          </a:xfrm>
        </p:spPr>
        <p:txBody>
          <a:bodyPr>
            <a:noAutofit/>
          </a:bodyPr>
          <a:lstStyle/>
          <a:p>
            <a:pPr marL="744538" indent="565150">
              <a:buNone/>
            </a:pPr>
            <a:r>
              <a:rPr lang="en-US" sz="1100" dirty="0" smtClean="0"/>
              <a:t>.</a:t>
            </a:r>
            <a:endParaRPr lang="en-US" sz="1200" dirty="0" smtClean="0"/>
          </a:p>
          <a:p>
            <a:pPr marL="744538" indent="565150">
              <a:buNone/>
            </a:pPr>
            <a:r>
              <a:rPr lang="en-US" sz="1200" dirty="0" smtClean="0"/>
              <a:t>                   // </a:t>
            </a:r>
            <a:r>
              <a:rPr lang="en-US" sz="1200" b="1" i="1" dirty="0" smtClean="0">
                <a:solidFill>
                  <a:srgbClr val="FF0000"/>
                </a:solidFill>
              </a:rPr>
              <a:t>add</a:t>
            </a:r>
            <a:r>
              <a:rPr lang="en-US" sz="1200" dirty="0" smtClean="0"/>
              <a:t> and </a:t>
            </a:r>
            <a:r>
              <a:rPr lang="en-US" sz="1200" i="1" dirty="0" smtClean="0">
                <a:solidFill>
                  <a:srgbClr val="FF0000"/>
                </a:solidFill>
              </a:rPr>
              <a:t>subtract</a:t>
            </a:r>
            <a:r>
              <a:rPr lang="en-US" sz="1200" dirty="0" smtClean="0"/>
              <a:t> are 2 functions.</a:t>
            </a:r>
          </a:p>
          <a:p>
            <a:pPr marL="744538" indent="565150">
              <a:buNone/>
            </a:pPr>
            <a:r>
              <a:rPr lang="en-US" sz="1200" dirty="0" smtClean="0"/>
              <a:t>                  #include&lt;</a:t>
            </a:r>
            <a:r>
              <a:rPr lang="en-US" sz="1200" dirty="0" err="1" smtClean="0"/>
              <a:t>iostream.h</a:t>
            </a:r>
            <a:r>
              <a:rPr lang="en-US" sz="1200" dirty="0" smtClean="0"/>
              <a:t>&gt;</a:t>
            </a:r>
          </a:p>
          <a:p>
            <a:pPr marL="744538" indent="565150">
              <a:buNone/>
            </a:pPr>
            <a:r>
              <a:rPr lang="en-US" sz="1200" dirty="0" smtClean="0"/>
              <a:t>    void </a:t>
            </a:r>
            <a:r>
              <a:rPr lang="en-US" sz="1200" i="1" dirty="0" smtClean="0"/>
              <a:t>add</a:t>
            </a:r>
            <a:r>
              <a:rPr lang="en-US" sz="1200" dirty="0" smtClean="0"/>
              <a:t> ( );                    // function prototyping</a:t>
            </a:r>
          </a:p>
          <a:p>
            <a:pPr marL="744538" indent="565150">
              <a:buNone/>
            </a:pPr>
            <a:r>
              <a:rPr lang="en-US" sz="1200" dirty="0" smtClean="0"/>
              <a:t>   void </a:t>
            </a:r>
            <a:r>
              <a:rPr lang="en-US" sz="1200" i="1" dirty="0" smtClean="0"/>
              <a:t>subtract</a:t>
            </a:r>
            <a:r>
              <a:rPr lang="en-US" sz="1200" dirty="0" smtClean="0"/>
              <a:t> ( );</a:t>
            </a:r>
          </a:p>
          <a:p>
            <a:pPr marL="744538" indent="565150">
              <a:buNone/>
            </a:pPr>
            <a:r>
              <a:rPr lang="en-US" sz="1200" dirty="0" smtClean="0"/>
              <a:t>                 </a:t>
            </a:r>
            <a:r>
              <a:rPr lang="en-US" sz="1200" b="1" dirty="0" err="1" smtClean="0">
                <a:solidFill>
                  <a:srgbClr val="800000"/>
                </a:solidFill>
              </a:rPr>
              <a:t>int</a:t>
            </a:r>
            <a:r>
              <a:rPr lang="en-US" sz="1200" b="1" dirty="0" smtClean="0">
                <a:solidFill>
                  <a:srgbClr val="800000"/>
                </a:solidFill>
              </a:rPr>
              <a:t> </a:t>
            </a:r>
            <a:r>
              <a:rPr lang="en-US" sz="1200" b="1" i="1" dirty="0" smtClean="0">
                <a:solidFill>
                  <a:srgbClr val="0000FF"/>
                </a:solidFill>
              </a:rPr>
              <a:t>main</a:t>
            </a:r>
            <a:r>
              <a:rPr lang="en-US" sz="1200" b="1" dirty="0" smtClean="0">
                <a:solidFill>
                  <a:srgbClr val="0000FF"/>
                </a:solidFill>
              </a:rPr>
              <a:t> (void)</a:t>
            </a:r>
          </a:p>
          <a:p>
            <a:pPr marL="744538" indent="565150">
              <a:buNone/>
            </a:pPr>
            <a:r>
              <a:rPr lang="en-US" sz="1200" b="1" dirty="0" smtClean="0">
                <a:solidFill>
                  <a:srgbClr val="0000FF"/>
                </a:solidFill>
              </a:rPr>
              <a:t>                {    </a:t>
            </a:r>
          </a:p>
          <a:p>
            <a:pPr marL="744538" indent="565150">
              <a:buNone/>
            </a:pPr>
            <a:r>
              <a:rPr lang="en-US" sz="1200" b="1" dirty="0" smtClean="0">
                <a:solidFill>
                  <a:srgbClr val="0000FF"/>
                </a:solidFill>
              </a:rPr>
              <a:t>                  cout&lt;&lt; “Calling function </a:t>
            </a:r>
            <a:r>
              <a:rPr lang="en-US" sz="1200" b="1" i="1" dirty="0" smtClean="0">
                <a:solidFill>
                  <a:srgbClr val="0000FF"/>
                </a:solidFill>
              </a:rPr>
              <a:t>add</a:t>
            </a:r>
            <a:r>
              <a:rPr lang="en-US" sz="1200" b="1" dirty="0" smtClean="0">
                <a:solidFill>
                  <a:srgbClr val="0000FF"/>
                </a:solidFill>
              </a:rPr>
              <a:t> ( ).”&lt;&lt;endl;</a:t>
            </a:r>
          </a:p>
          <a:p>
            <a:pPr marL="744538" indent="565150">
              <a:buNone/>
            </a:pPr>
            <a:r>
              <a:rPr lang="en-US" sz="1200" b="1" dirty="0" smtClean="0">
                <a:solidFill>
                  <a:srgbClr val="0000FF"/>
                </a:solidFill>
              </a:rPr>
              <a:t>                  </a:t>
            </a:r>
            <a:r>
              <a:rPr lang="en-US" sz="1200" b="1" i="1" dirty="0" smtClean="0">
                <a:solidFill>
                  <a:srgbClr val="FF3399"/>
                </a:solidFill>
              </a:rPr>
              <a:t>add</a:t>
            </a:r>
            <a:r>
              <a:rPr lang="en-US" sz="1200" b="1" dirty="0" smtClean="0">
                <a:solidFill>
                  <a:srgbClr val="FF3399"/>
                </a:solidFill>
              </a:rPr>
              <a:t> ( );           </a:t>
            </a:r>
            <a:r>
              <a:rPr lang="en-US" sz="1200" b="1" dirty="0" smtClean="0">
                <a:solidFill>
                  <a:srgbClr val="0000FF"/>
                </a:solidFill>
              </a:rPr>
              <a:t>// a call to function </a:t>
            </a:r>
            <a:r>
              <a:rPr lang="en-US" sz="1200" b="1" i="1" dirty="0" smtClean="0">
                <a:solidFill>
                  <a:srgbClr val="0000FF"/>
                </a:solidFill>
              </a:rPr>
              <a:t>add</a:t>
            </a:r>
            <a:endParaRPr lang="en-US" sz="1200" b="1" dirty="0" smtClean="0">
              <a:solidFill>
                <a:srgbClr val="0000FF"/>
              </a:solidFill>
            </a:endParaRPr>
          </a:p>
          <a:p>
            <a:pPr marL="744538" indent="565150">
              <a:buNone/>
            </a:pPr>
            <a:r>
              <a:rPr lang="en-US" sz="1200" b="1" dirty="0" smtClean="0">
                <a:solidFill>
                  <a:srgbClr val="0000FF"/>
                </a:solidFill>
              </a:rPr>
              <a:t>                  </a:t>
            </a:r>
            <a:r>
              <a:rPr lang="en-US" sz="1400" b="1" i="1" dirty="0" smtClean="0">
                <a:solidFill>
                  <a:schemeClr val="bg2">
                    <a:lumMod val="10000"/>
                  </a:schemeClr>
                </a:solidFill>
              </a:rPr>
              <a:t>subtract</a:t>
            </a:r>
            <a:r>
              <a:rPr lang="en-US" sz="1400" b="1" dirty="0" smtClean="0">
                <a:solidFill>
                  <a:schemeClr val="bg2">
                    <a:lumMod val="10000"/>
                  </a:schemeClr>
                </a:solidFill>
              </a:rPr>
              <a:t> ( ); </a:t>
            </a:r>
            <a:r>
              <a:rPr lang="en-US" sz="1200" b="1" dirty="0" smtClean="0">
                <a:solidFill>
                  <a:srgbClr val="0000FF"/>
                </a:solidFill>
              </a:rPr>
              <a:t>   // a call to function </a:t>
            </a:r>
            <a:r>
              <a:rPr lang="en-US" sz="1200" b="1" i="1" dirty="0" smtClean="0">
                <a:solidFill>
                  <a:srgbClr val="0000FF"/>
                </a:solidFill>
              </a:rPr>
              <a:t>subtract</a:t>
            </a:r>
            <a:r>
              <a:rPr lang="en-US" sz="1200" b="1" dirty="0" smtClean="0">
                <a:solidFill>
                  <a:srgbClr val="0000FF"/>
                </a:solidFill>
              </a:rPr>
              <a:t> </a:t>
            </a:r>
          </a:p>
          <a:p>
            <a:pPr marL="744538" indent="565150">
              <a:buNone/>
            </a:pPr>
            <a:r>
              <a:rPr lang="en-US" sz="1200" b="1" dirty="0" smtClean="0">
                <a:solidFill>
                  <a:srgbClr val="0000FF"/>
                </a:solidFill>
              </a:rPr>
              <a:t>             cout&lt;&lt; “ a return from both functions”&lt;&lt;endl;</a:t>
            </a:r>
          </a:p>
          <a:p>
            <a:pPr marL="744538" indent="565150">
              <a:buNone/>
            </a:pPr>
            <a:r>
              <a:rPr lang="en-US" sz="1200" b="1" dirty="0" smtClean="0">
                <a:solidFill>
                  <a:srgbClr val="0000FF"/>
                </a:solidFill>
              </a:rPr>
              <a:t>                 getch( );</a:t>
            </a:r>
          </a:p>
          <a:p>
            <a:pPr marL="744538" indent="565150">
              <a:buNone/>
            </a:pPr>
            <a:r>
              <a:rPr lang="en-US" sz="1200" b="1" dirty="0" smtClean="0">
                <a:solidFill>
                  <a:schemeClr val="accent2">
                    <a:lumMod val="75000"/>
                  </a:schemeClr>
                </a:solidFill>
              </a:rPr>
              <a:t>               return 0</a:t>
            </a:r>
            <a:r>
              <a:rPr lang="en-US" sz="1200" b="1" dirty="0" smtClean="0">
                <a:solidFill>
                  <a:srgbClr val="0000FF"/>
                </a:solidFill>
              </a:rPr>
              <a:t>;   </a:t>
            </a:r>
          </a:p>
          <a:p>
            <a:pPr marL="744538" indent="565150">
              <a:buNone/>
            </a:pPr>
            <a:r>
              <a:rPr lang="en-US" sz="1200" b="1" dirty="0" smtClean="0">
                <a:solidFill>
                  <a:srgbClr val="0000FF"/>
                </a:solidFill>
              </a:rPr>
              <a:t>               }                                                                                       </a:t>
            </a:r>
          </a:p>
          <a:p>
            <a:pPr marL="519113" indent="-55563">
              <a:buNone/>
            </a:pPr>
            <a:r>
              <a:rPr lang="en-US" sz="1200" dirty="0" smtClean="0"/>
              <a:t>            </a:t>
            </a:r>
            <a:r>
              <a:rPr lang="en-US" sz="1200" b="1" dirty="0" smtClean="0">
                <a:solidFill>
                  <a:srgbClr val="FF3399"/>
                </a:solidFill>
              </a:rPr>
              <a:t>void  </a:t>
            </a:r>
            <a:r>
              <a:rPr lang="en-US" sz="1200" b="1" i="1" dirty="0" smtClean="0">
                <a:solidFill>
                  <a:srgbClr val="FF3399"/>
                </a:solidFill>
              </a:rPr>
              <a:t>add</a:t>
            </a:r>
            <a:r>
              <a:rPr lang="en-US" sz="1200" b="1" dirty="0" smtClean="0">
                <a:solidFill>
                  <a:srgbClr val="FF3399"/>
                </a:solidFill>
              </a:rPr>
              <a:t> ( )          //this is function header</a:t>
            </a:r>
          </a:p>
          <a:p>
            <a:pPr marL="519113" indent="-55563">
              <a:buNone/>
            </a:pPr>
            <a:r>
              <a:rPr lang="en-US" sz="1200" b="1" dirty="0" smtClean="0">
                <a:solidFill>
                  <a:srgbClr val="FF3399"/>
                </a:solidFill>
              </a:rPr>
              <a:t>           {        </a:t>
            </a:r>
            <a:r>
              <a:rPr lang="en-US" sz="1200" b="1" dirty="0" err="1" smtClean="0">
                <a:solidFill>
                  <a:srgbClr val="FF3399"/>
                </a:solidFill>
              </a:rPr>
              <a:t>int</a:t>
            </a:r>
            <a:r>
              <a:rPr lang="en-US" sz="1200" b="1" dirty="0" smtClean="0">
                <a:solidFill>
                  <a:srgbClr val="FF3399"/>
                </a:solidFill>
              </a:rPr>
              <a:t>  </a:t>
            </a:r>
            <a:r>
              <a:rPr lang="en-US" sz="1200" b="1" dirty="0" err="1" smtClean="0">
                <a:solidFill>
                  <a:srgbClr val="FF3399"/>
                </a:solidFill>
              </a:rPr>
              <a:t>i</a:t>
            </a:r>
            <a:r>
              <a:rPr lang="en-US" sz="1200" b="1" dirty="0" smtClean="0">
                <a:solidFill>
                  <a:srgbClr val="FF3399"/>
                </a:solidFill>
              </a:rPr>
              <a:t> , j, sum;</a:t>
            </a:r>
          </a:p>
          <a:p>
            <a:pPr marL="519113" indent="-55563">
              <a:buNone/>
            </a:pPr>
            <a:r>
              <a:rPr lang="en-US" sz="1200" b="1" dirty="0" smtClean="0">
                <a:solidFill>
                  <a:srgbClr val="FF3399"/>
                </a:solidFill>
              </a:rPr>
              <a:t>                    cout&lt;&lt; “\n   Input 2 integers :”&lt;&lt;endl;</a:t>
            </a:r>
          </a:p>
          <a:p>
            <a:pPr marL="519113" indent="-55563">
              <a:buNone/>
            </a:pPr>
            <a:r>
              <a:rPr lang="en-US" sz="1200" b="1" dirty="0" smtClean="0">
                <a:solidFill>
                  <a:srgbClr val="FF3399"/>
                </a:solidFill>
              </a:rPr>
              <a:t>                  </a:t>
            </a:r>
            <a:r>
              <a:rPr lang="en-US" sz="1200" b="1" dirty="0" err="1" smtClean="0">
                <a:solidFill>
                  <a:srgbClr val="FF3399"/>
                </a:solidFill>
              </a:rPr>
              <a:t>cin</a:t>
            </a:r>
            <a:r>
              <a:rPr lang="en-US" sz="1200" b="1" dirty="0" smtClean="0">
                <a:solidFill>
                  <a:srgbClr val="FF3399"/>
                </a:solidFill>
              </a:rPr>
              <a:t>&gt;&gt;</a:t>
            </a:r>
            <a:r>
              <a:rPr lang="en-US" sz="1200" b="1" dirty="0" err="1" smtClean="0">
                <a:solidFill>
                  <a:srgbClr val="FF3399"/>
                </a:solidFill>
              </a:rPr>
              <a:t>i</a:t>
            </a:r>
            <a:r>
              <a:rPr lang="en-US" sz="1200" b="1" dirty="0" smtClean="0">
                <a:solidFill>
                  <a:srgbClr val="FF3399"/>
                </a:solidFill>
              </a:rPr>
              <a:t>&gt;&gt;j;</a:t>
            </a:r>
          </a:p>
          <a:p>
            <a:pPr marL="519113" indent="-55563">
              <a:buNone/>
            </a:pPr>
            <a:r>
              <a:rPr lang="en-US" sz="1200" b="1" dirty="0" smtClean="0">
                <a:solidFill>
                  <a:srgbClr val="FF3399"/>
                </a:solidFill>
              </a:rPr>
              <a:t>                 sum = </a:t>
            </a:r>
            <a:r>
              <a:rPr lang="en-US" sz="1200" b="1" dirty="0" err="1" smtClean="0">
                <a:solidFill>
                  <a:srgbClr val="FF3399"/>
                </a:solidFill>
              </a:rPr>
              <a:t>i</a:t>
            </a:r>
            <a:r>
              <a:rPr lang="en-US" sz="1200" b="1" dirty="0" smtClean="0">
                <a:solidFill>
                  <a:srgbClr val="FF3399"/>
                </a:solidFill>
              </a:rPr>
              <a:t> + j;</a:t>
            </a:r>
          </a:p>
          <a:p>
            <a:pPr marL="519113" indent="-55563">
              <a:buNone/>
            </a:pPr>
            <a:r>
              <a:rPr lang="en-US" sz="1200" b="1" dirty="0" smtClean="0">
                <a:solidFill>
                  <a:srgbClr val="FF3399"/>
                </a:solidFill>
              </a:rPr>
              <a:t>                cout&lt;&lt;  “The sum of 2 integers=”&lt;&lt;sum&lt;&lt;endl;</a:t>
            </a:r>
          </a:p>
          <a:p>
            <a:pPr marL="519113" indent="-55563">
              <a:buNone/>
            </a:pPr>
            <a:r>
              <a:rPr lang="en-US" sz="1200" b="1" dirty="0" smtClean="0">
                <a:solidFill>
                  <a:srgbClr val="FF3399"/>
                </a:solidFill>
              </a:rPr>
              <a:t>             }</a:t>
            </a:r>
          </a:p>
          <a:p>
            <a:pPr marL="744538" indent="565150">
              <a:buNone/>
            </a:pPr>
            <a:r>
              <a:rPr lang="en-US" sz="1200" dirty="0" smtClean="0"/>
              <a:t>          </a:t>
            </a:r>
            <a:r>
              <a:rPr lang="en-US" sz="1200" b="1" dirty="0" smtClean="0"/>
              <a:t>void </a:t>
            </a:r>
            <a:r>
              <a:rPr lang="en-US" sz="1200" b="1" i="1" dirty="0" smtClean="0"/>
              <a:t>subtract</a:t>
            </a:r>
            <a:r>
              <a:rPr lang="en-US" sz="1200" b="1" dirty="0" smtClean="0"/>
              <a:t> ( )            // function header</a:t>
            </a:r>
          </a:p>
          <a:p>
            <a:pPr marL="744538" indent="565150">
              <a:buNone/>
            </a:pPr>
            <a:r>
              <a:rPr lang="en-US" sz="1200" b="1" dirty="0" smtClean="0"/>
              <a:t>            {     cout&lt;&lt; “ The prototyping is understood.”&lt;&lt;endl;         </a:t>
            </a:r>
          </a:p>
          <a:p>
            <a:pPr marL="744538" indent="565150">
              <a:buNone/>
            </a:pPr>
            <a:r>
              <a:rPr lang="en-US" sz="1200" b="1" dirty="0" smtClean="0"/>
              <a:t>           }</a:t>
            </a:r>
          </a:p>
          <a:p>
            <a:pPr marL="744538" indent="565150">
              <a:buNone/>
            </a:pPr>
            <a:endParaRPr lang="en-US" sz="1200"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graphicFrame>
        <p:nvGraphicFramePr>
          <p:cNvPr id="6" name="Table 5"/>
          <p:cNvGraphicFramePr>
            <a:graphicFrameLocks noGrp="1"/>
          </p:cNvGraphicFramePr>
          <p:nvPr/>
        </p:nvGraphicFramePr>
        <p:xfrm>
          <a:off x="6248400" y="2286000"/>
          <a:ext cx="2514600" cy="2438400"/>
        </p:xfrm>
        <a:graphic>
          <a:graphicData uri="http://schemas.openxmlformats.org/drawingml/2006/table">
            <a:tbl>
              <a:tblPr/>
              <a:tblGrid>
                <a:gridCol w="2514600"/>
              </a:tblGrid>
              <a:tr h="2438400">
                <a:tc>
                  <a:txBody>
                    <a:bodyPr/>
                    <a:lstStyle/>
                    <a:p>
                      <a:pPr marL="342900" marR="0" indent="-285750" algn="just">
                        <a:lnSpc>
                          <a:spcPct val="115000"/>
                        </a:lnSpc>
                        <a:spcBef>
                          <a:spcPts val="0"/>
                        </a:spcBef>
                        <a:spcAft>
                          <a:spcPts val="0"/>
                        </a:spcAft>
                      </a:pPr>
                      <a:r>
                        <a:rPr lang="en-US" sz="1400" u="sng" dirty="0">
                          <a:latin typeface="Times New Roman"/>
                          <a:ea typeface="Times New Roman"/>
                          <a:cs typeface="Times New Roman"/>
                        </a:rPr>
                        <a:t>o/p</a:t>
                      </a:r>
                      <a:endParaRPr lang="en-US" sz="1400" dirty="0">
                        <a:latin typeface="Calibri"/>
                        <a:ea typeface="Times New Roman"/>
                        <a:cs typeface="Times New Roman"/>
                      </a:endParaRPr>
                    </a:p>
                    <a:p>
                      <a:pPr marL="342900" marR="0" indent="-285750" algn="just">
                        <a:lnSpc>
                          <a:spcPct val="115000"/>
                        </a:lnSpc>
                        <a:spcBef>
                          <a:spcPts val="0"/>
                        </a:spcBef>
                        <a:spcAft>
                          <a:spcPts val="0"/>
                        </a:spcAft>
                      </a:pPr>
                      <a:r>
                        <a:rPr lang="en-US" sz="1400" dirty="0">
                          <a:latin typeface="Calibri"/>
                          <a:ea typeface="Times New Roman"/>
                          <a:cs typeface="Times New Roman"/>
                        </a:rPr>
                        <a:t>Calling function </a:t>
                      </a:r>
                      <a:r>
                        <a:rPr lang="en-US" sz="1400" i="1" dirty="0">
                          <a:latin typeface="Calibri"/>
                          <a:ea typeface="Times New Roman"/>
                          <a:cs typeface="Times New Roman"/>
                        </a:rPr>
                        <a:t>add</a:t>
                      </a:r>
                      <a:r>
                        <a:rPr lang="en-US" sz="1400" dirty="0">
                          <a:latin typeface="Calibri"/>
                          <a:ea typeface="Times New Roman"/>
                          <a:cs typeface="Times New Roman"/>
                        </a:rPr>
                        <a:t> ( ).</a:t>
                      </a:r>
                    </a:p>
                    <a:p>
                      <a:pPr marL="342900" marR="0" indent="-285750" algn="just">
                        <a:lnSpc>
                          <a:spcPct val="115000"/>
                        </a:lnSpc>
                        <a:spcBef>
                          <a:spcPts val="0"/>
                        </a:spcBef>
                        <a:spcAft>
                          <a:spcPts val="0"/>
                        </a:spcAft>
                      </a:pPr>
                      <a:r>
                        <a:rPr lang="en-US" sz="1400" dirty="0" smtClean="0">
                          <a:latin typeface="Calibri"/>
                          <a:ea typeface="Times New Roman"/>
                          <a:cs typeface="Times New Roman"/>
                        </a:rPr>
                        <a:t>    Input </a:t>
                      </a:r>
                      <a:r>
                        <a:rPr lang="en-US" sz="1400" dirty="0">
                          <a:latin typeface="Calibri"/>
                          <a:ea typeface="Times New Roman"/>
                          <a:cs typeface="Times New Roman"/>
                        </a:rPr>
                        <a:t>2 integers :4</a:t>
                      </a:r>
                    </a:p>
                    <a:p>
                      <a:pPr marL="342900" marR="0" indent="-285750" algn="just">
                        <a:lnSpc>
                          <a:spcPct val="115000"/>
                        </a:lnSpc>
                        <a:spcBef>
                          <a:spcPts val="0"/>
                        </a:spcBef>
                        <a:spcAft>
                          <a:spcPts val="0"/>
                        </a:spcAft>
                      </a:pPr>
                      <a:r>
                        <a:rPr lang="en-US" sz="1400" dirty="0">
                          <a:latin typeface="Calibri"/>
                          <a:ea typeface="Times New Roman"/>
                          <a:cs typeface="Times New Roman"/>
                        </a:rPr>
                        <a:t>5</a:t>
                      </a:r>
                    </a:p>
                    <a:p>
                      <a:pPr marL="342900" marR="0" indent="-285750" algn="just">
                        <a:lnSpc>
                          <a:spcPct val="115000"/>
                        </a:lnSpc>
                        <a:spcBef>
                          <a:spcPts val="0"/>
                        </a:spcBef>
                        <a:spcAft>
                          <a:spcPts val="0"/>
                        </a:spcAft>
                      </a:pPr>
                      <a:r>
                        <a:rPr lang="en-US" sz="1400" dirty="0">
                          <a:latin typeface="Calibri"/>
                          <a:ea typeface="Times New Roman"/>
                          <a:cs typeface="Times New Roman"/>
                        </a:rPr>
                        <a:t>The sum of 2 integers=9</a:t>
                      </a:r>
                    </a:p>
                    <a:p>
                      <a:pPr marL="342900" marR="0" indent="-285750" algn="just">
                        <a:lnSpc>
                          <a:spcPct val="115000"/>
                        </a:lnSpc>
                        <a:spcBef>
                          <a:spcPts val="0"/>
                        </a:spcBef>
                        <a:spcAft>
                          <a:spcPts val="0"/>
                        </a:spcAft>
                      </a:pPr>
                      <a:r>
                        <a:rPr lang="en-US" sz="1400" dirty="0">
                          <a:latin typeface="Calibri"/>
                          <a:ea typeface="Times New Roman"/>
                          <a:cs typeface="Times New Roman"/>
                        </a:rPr>
                        <a:t>The prototyping is </a:t>
                      </a:r>
                      <a:r>
                        <a:rPr lang="en-US" sz="1400" dirty="0" smtClean="0">
                          <a:latin typeface="Calibri"/>
                          <a:ea typeface="Times New Roman"/>
                          <a:cs typeface="Times New Roman"/>
                        </a:rPr>
                        <a:t>understood</a:t>
                      </a:r>
                      <a:r>
                        <a:rPr lang="en-US" sz="1400" dirty="0">
                          <a:latin typeface="Calibri"/>
                          <a:ea typeface="Times New Roman"/>
                          <a:cs typeface="Times New Roman"/>
                        </a:rPr>
                        <a:t>.</a:t>
                      </a:r>
                    </a:p>
                    <a:p>
                      <a:pPr marL="342900" marR="0" indent="-285750" algn="just">
                        <a:lnSpc>
                          <a:spcPct val="115000"/>
                        </a:lnSpc>
                        <a:spcBef>
                          <a:spcPts val="0"/>
                        </a:spcBef>
                        <a:spcAft>
                          <a:spcPts val="0"/>
                        </a:spcAft>
                      </a:pPr>
                      <a:r>
                        <a:rPr lang="en-US" sz="1400" dirty="0">
                          <a:latin typeface="Calibri"/>
                          <a:ea typeface="Times New Roman"/>
                          <a:cs typeface="Times New Roman"/>
                        </a:rPr>
                        <a:t>a return from both functions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u="sng" dirty="0" smtClean="0"/>
              <a:t>A complete program(type 2)</a:t>
            </a:r>
            <a:endParaRPr lang="en-US" dirty="0"/>
          </a:p>
        </p:txBody>
      </p:sp>
      <p:sp>
        <p:nvSpPr>
          <p:cNvPr id="3" name="Content Placeholder 2"/>
          <p:cNvSpPr>
            <a:spLocks noGrp="1"/>
          </p:cNvSpPr>
          <p:nvPr>
            <p:ph idx="1"/>
          </p:nvPr>
        </p:nvSpPr>
        <p:spPr>
          <a:xfrm>
            <a:off x="457200" y="762000"/>
            <a:ext cx="8229600" cy="5364163"/>
          </a:xfrm>
        </p:spPr>
        <p:txBody>
          <a:bodyPr>
            <a:normAutofit fontScale="85000" lnSpcReduction="20000"/>
          </a:bodyPr>
          <a:lstStyle/>
          <a:p>
            <a:pPr indent="176213">
              <a:buNone/>
            </a:pPr>
            <a:r>
              <a:rPr lang="en-US" dirty="0" smtClean="0"/>
              <a:t> </a:t>
            </a:r>
            <a:r>
              <a:rPr lang="en-US" sz="2000" dirty="0" smtClean="0"/>
              <a:t>#include&lt;iostream.h&gt;</a:t>
            </a:r>
          </a:p>
          <a:p>
            <a:pPr indent="176213">
              <a:buNone/>
            </a:pPr>
            <a:r>
              <a:rPr lang="en-US" sz="2000" dirty="0" smtClean="0"/>
              <a:t>#define pi 3.14159</a:t>
            </a:r>
          </a:p>
          <a:p>
            <a:pPr indent="176213">
              <a:buNone/>
            </a:pPr>
            <a:r>
              <a:rPr lang="en-US" sz="2000" dirty="0" smtClean="0"/>
              <a:t>void circle(float);</a:t>
            </a:r>
          </a:p>
          <a:p>
            <a:pPr indent="176213">
              <a:buNone/>
            </a:pPr>
            <a:r>
              <a:rPr lang="en-US" sz="2000" dirty="0" smtClean="0"/>
              <a:t>void main()</a:t>
            </a:r>
          </a:p>
          <a:p>
            <a:pPr indent="176213">
              <a:buNone/>
            </a:pPr>
            <a:r>
              <a:rPr lang="en-US" sz="2000" dirty="0" smtClean="0"/>
              <a:t>{     cout&lt;&lt; “finding area of circle”&lt;&lt;endl;</a:t>
            </a:r>
          </a:p>
          <a:p>
            <a:pPr>
              <a:buNone/>
            </a:pPr>
            <a:r>
              <a:rPr lang="en-US" sz="2000" dirty="0" smtClean="0"/>
              <a:t>                  float r;</a:t>
            </a:r>
          </a:p>
          <a:p>
            <a:pPr>
              <a:buNone/>
            </a:pPr>
            <a:r>
              <a:rPr lang="en-US" sz="2000" dirty="0" smtClean="0"/>
              <a:t>                        cout&lt;&lt;“Enter the radius”;</a:t>
            </a:r>
          </a:p>
          <a:p>
            <a:pPr>
              <a:buNone/>
            </a:pPr>
            <a:r>
              <a:rPr lang="en-US" sz="2000" dirty="0" smtClean="0"/>
              <a:t>                        </a:t>
            </a:r>
            <a:r>
              <a:rPr lang="en-US" sz="2000" dirty="0" err="1" smtClean="0"/>
              <a:t>cin</a:t>
            </a:r>
            <a:r>
              <a:rPr lang="en-US" sz="2000" dirty="0" smtClean="0"/>
              <a:t>&gt;&gt;r;</a:t>
            </a:r>
          </a:p>
          <a:p>
            <a:pPr indent="458788">
              <a:buNone/>
            </a:pPr>
            <a:r>
              <a:rPr lang="en-US" sz="2000" dirty="0" smtClean="0"/>
              <a:t>      circle();</a:t>
            </a:r>
          </a:p>
          <a:p>
            <a:pPr indent="458788">
              <a:buNone/>
            </a:pPr>
            <a:r>
              <a:rPr lang="en-US" sz="2000" dirty="0" smtClean="0"/>
              <a:t>cout&lt;&lt;“ Job well done”;</a:t>
            </a:r>
          </a:p>
          <a:p>
            <a:pPr indent="458788">
              <a:buNone/>
            </a:pPr>
            <a:r>
              <a:rPr lang="en-US" sz="2000" dirty="0" smtClean="0"/>
              <a:t>getch();</a:t>
            </a:r>
          </a:p>
          <a:p>
            <a:pPr indent="176213">
              <a:buNone/>
            </a:pPr>
            <a:r>
              <a:rPr lang="en-US" sz="2000" dirty="0" smtClean="0"/>
              <a:t>}</a:t>
            </a:r>
          </a:p>
          <a:p>
            <a:pPr indent="176213">
              <a:buNone/>
            </a:pPr>
            <a:r>
              <a:rPr lang="en-US" sz="2000" dirty="0" smtClean="0"/>
              <a:t> </a:t>
            </a:r>
          </a:p>
          <a:p>
            <a:pPr>
              <a:buNone/>
            </a:pPr>
            <a:r>
              <a:rPr lang="en-US" sz="2000" dirty="0" smtClean="0"/>
              <a:t>                 void circle(float r)</a:t>
            </a:r>
          </a:p>
          <a:p>
            <a:pPr>
              <a:buNone/>
            </a:pPr>
            <a:r>
              <a:rPr lang="en-US" sz="2000" dirty="0" smtClean="0"/>
              <a:t>                 {     double Area;</a:t>
            </a:r>
          </a:p>
          <a:p>
            <a:pPr>
              <a:buNone/>
            </a:pPr>
            <a:r>
              <a:rPr lang="en-US" sz="2000" dirty="0" smtClean="0"/>
              <a:t>                       Area=pi*r*r;</a:t>
            </a:r>
          </a:p>
          <a:p>
            <a:pPr>
              <a:buNone/>
            </a:pPr>
            <a:r>
              <a:rPr lang="en-US" sz="2000" dirty="0" smtClean="0"/>
              <a:t>                        cout&lt;&lt;“area of circle=“&lt;&lt;Area;</a:t>
            </a:r>
          </a:p>
          <a:p>
            <a:pPr>
              <a:buNone/>
              <a:defRPr/>
            </a:pPr>
            <a:r>
              <a:rPr lang="en-US" sz="2000" dirty="0" smtClean="0"/>
              <a:t>                     }                                                            </a:t>
            </a:r>
            <a:r>
              <a:rPr lang="en-US" sz="2000" dirty="0" smtClean="0">
                <a:solidFill>
                  <a:srgbClr val="00B050"/>
                </a:solidFill>
              </a:rPr>
              <a:t>*No return type data as it is declared void </a:t>
            </a:r>
            <a:br>
              <a:rPr lang="en-US" sz="2000" dirty="0" smtClean="0">
                <a:solidFill>
                  <a:srgbClr val="00B050"/>
                </a:solidFill>
              </a:rPr>
            </a:br>
            <a:r>
              <a:rPr lang="en-US" sz="2000" dirty="0" smtClean="0">
                <a:solidFill>
                  <a:srgbClr val="00B050"/>
                </a:solidFill>
              </a:rPr>
              <a:t>                                                                              circle but has a list of parameters(one way </a:t>
            </a:r>
            <a:br>
              <a:rPr lang="en-US" sz="2000" dirty="0" smtClean="0">
                <a:solidFill>
                  <a:srgbClr val="00B050"/>
                </a:solidFill>
              </a:rPr>
            </a:br>
            <a:r>
              <a:rPr lang="en-US" sz="2000" dirty="0" smtClean="0">
                <a:solidFill>
                  <a:srgbClr val="00B050"/>
                </a:solidFill>
              </a:rPr>
              <a:t>                                                                                data communication)</a:t>
            </a:r>
            <a:endParaRPr lang="en-US" sz="2000" dirty="0" smtClean="0"/>
          </a:p>
          <a:p>
            <a:pPr>
              <a:buNone/>
            </a:pPr>
            <a:endParaRPr lang="en-US" dirty="0" smtClean="0"/>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700" u="sng" dirty="0" smtClean="0"/>
              <a:t/>
            </a:r>
            <a:br>
              <a:rPr lang="en-US" sz="2700" u="sng" dirty="0" smtClean="0"/>
            </a:br>
            <a:r>
              <a:rPr lang="en-US" sz="2700" u="sng" dirty="0" smtClean="0"/>
              <a:t/>
            </a:r>
            <a:br>
              <a:rPr lang="en-US" sz="2700" u="sng" dirty="0" smtClean="0"/>
            </a:br>
            <a:r>
              <a:rPr lang="en-US" sz="2700" u="sng" dirty="0" smtClean="0"/>
              <a:t>A complete program(type 3)</a:t>
            </a:r>
            <a:br>
              <a:rPr lang="en-US" sz="2700" u="sng" dirty="0" smtClean="0"/>
            </a:br>
            <a:r>
              <a:rPr lang="en-US" sz="2700" b="1" u="sng" dirty="0" smtClean="0"/>
              <a:t> Returning a value from a function  </a:t>
            </a:r>
            <a:r>
              <a:rPr lang="en-US" dirty="0" smtClean="0"/>
              <a:t/>
            </a:r>
            <a:br>
              <a:rPr lang="en-US" dirty="0" smtClean="0"/>
            </a:br>
            <a:endParaRPr lang="en-US" dirty="0"/>
          </a:p>
        </p:txBody>
      </p:sp>
      <p:sp>
        <p:nvSpPr>
          <p:cNvPr id="3" name="Text Placeholder 2"/>
          <p:cNvSpPr>
            <a:spLocks noGrp="1"/>
          </p:cNvSpPr>
          <p:nvPr>
            <p:ph type="body" idx="1"/>
          </p:nvPr>
        </p:nvSpPr>
        <p:spPr>
          <a:xfrm>
            <a:off x="457200" y="914401"/>
            <a:ext cx="4040188" cy="457199"/>
          </a:xfrm>
        </p:spPr>
        <p:txBody>
          <a:bodyPr>
            <a:normAutofit lnSpcReduction="10000"/>
          </a:bodyPr>
          <a:lstStyle/>
          <a:p>
            <a:r>
              <a:rPr lang="en-US" dirty="0" smtClean="0"/>
              <a:t> </a:t>
            </a:r>
            <a:r>
              <a:rPr lang="en-US" u="sng" dirty="0" smtClean="0">
                <a:solidFill>
                  <a:srgbClr val="0000FF"/>
                </a:solidFill>
              </a:rPr>
              <a:t>main program</a:t>
            </a:r>
            <a:endParaRPr lang="en-US" u="sng" dirty="0">
              <a:solidFill>
                <a:srgbClr val="0000FF"/>
              </a:solidFill>
            </a:endParaRPr>
          </a:p>
        </p:txBody>
      </p:sp>
      <p:sp>
        <p:nvSpPr>
          <p:cNvPr id="4" name="Content Placeholder 3"/>
          <p:cNvSpPr>
            <a:spLocks noGrp="1"/>
          </p:cNvSpPr>
          <p:nvPr>
            <p:ph sz="half" idx="2"/>
          </p:nvPr>
        </p:nvSpPr>
        <p:spPr>
          <a:xfrm>
            <a:off x="457200" y="1600200"/>
            <a:ext cx="4040188" cy="4525963"/>
          </a:xfrm>
        </p:spPr>
        <p:txBody>
          <a:bodyPr>
            <a:normAutofit fontScale="77500" lnSpcReduction="20000"/>
          </a:bodyPr>
          <a:lstStyle/>
          <a:p>
            <a:pPr indent="176213">
              <a:buNone/>
            </a:pPr>
            <a:r>
              <a:rPr lang="en-US" dirty="0" smtClean="0">
                <a:solidFill>
                  <a:schemeClr val="accent2">
                    <a:lumMod val="75000"/>
                  </a:schemeClr>
                </a:solidFill>
              </a:rPr>
              <a:t>#include&lt;iostream.h&gt;</a:t>
            </a:r>
          </a:p>
          <a:p>
            <a:pPr indent="176213">
              <a:buNone/>
            </a:pPr>
            <a:r>
              <a:rPr lang="en-US" dirty="0" smtClean="0">
                <a:solidFill>
                  <a:schemeClr val="accent2">
                    <a:lumMod val="75000"/>
                  </a:schemeClr>
                </a:solidFill>
              </a:rPr>
              <a:t>#include&lt;conio.h&gt;</a:t>
            </a:r>
          </a:p>
          <a:p>
            <a:pPr indent="176213">
              <a:buNone/>
            </a:pPr>
            <a:r>
              <a:rPr lang="en-US" dirty="0" err="1" smtClean="0">
                <a:solidFill>
                  <a:schemeClr val="accent2">
                    <a:lumMod val="75000"/>
                  </a:schemeClr>
                </a:solidFill>
              </a:rPr>
              <a:t>int</a:t>
            </a:r>
            <a:r>
              <a:rPr lang="en-US" dirty="0" smtClean="0">
                <a:solidFill>
                  <a:schemeClr val="accent2">
                    <a:lumMod val="75000"/>
                  </a:schemeClr>
                </a:solidFill>
              </a:rPr>
              <a:t> sum(</a:t>
            </a:r>
            <a:r>
              <a:rPr lang="en-US" dirty="0" err="1" smtClean="0">
                <a:solidFill>
                  <a:schemeClr val="accent2">
                    <a:lumMod val="75000"/>
                  </a:schemeClr>
                </a:solidFill>
              </a:rPr>
              <a:t>int,int</a:t>
            </a:r>
            <a:r>
              <a:rPr lang="en-US" dirty="0" smtClean="0">
                <a:solidFill>
                  <a:schemeClr val="accent2">
                    <a:lumMod val="75000"/>
                  </a:schemeClr>
                </a:solidFill>
              </a:rPr>
              <a:t>);</a:t>
            </a:r>
          </a:p>
          <a:p>
            <a:pPr indent="176213">
              <a:buNone/>
            </a:pPr>
            <a:r>
              <a:rPr lang="en-US" dirty="0" err="1" smtClean="0">
                <a:solidFill>
                  <a:schemeClr val="accent2">
                    <a:lumMod val="75000"/>
                  </a:schemeClr>
                </a:solidFill>
              </a:rPr>
              <a:t>int</a:t>
            </a:r>
            <a:r>
              <a:rPr lang="en-US" dirty="0" smtClean="0">
                <a:solidFill>
                  <a:schemeClr val="accent2">
                    <a:lumMod val="75000"/>
                  </a:schemeClr>
                </a:solidFill>
              </a:rPr>
              <a:t> diff(</a:t>
            </a:r>
            <a:r>
              <a:rPr lang="en-US" dirty="0" err="1" smtClean="0">
                <a:solidFill>
                  <a:schemeClr val="accent2">
                    <a:lumMod val="75000"/>
                  </a:schemeClr>
                </a:solidFill>
              </a:rPr>
              <a:t>int,int</a:t>
            </a:r>
            <a:r>
              <a:rPr lang="en-US" dirty="0" smtClean="0">
                <a:solidFill>
                  <a:schemeClr val="accent2">
                    <a:lumMod val="75000"/>
                  </a:schemeClr>
                </a:solidFill>
              </a:rPr>
              <a:t>);</a:t>
            </a:r>
          </a:p>
          <a:p>
            <a:pPr indent="176213">
              <a:buNone/>
            </a:pPr>
            <a:r>
              <a:rPr lang="en-US" dirty="0" err="1" smtClean="0">
                <a:solidFill>
                  <a:schemeClr val="accent2">
                    <a:lumMod val="75000"/>
                  </a:schemeClr>
                </a:solidFill>
              </a:rPr>
              <a:t>int</a:t>
            </a:r>
            <a:r>
              <a:rPr lang="en-US" dirty="0" smtClean="0">
                <a:solidFill>
                  <a:schemeClr val="accent2">
                    <a:lumMod val="75000"/>
                  </a:schemeClr>
                </a:solidFill>
              </a:rPr>
              <a:t> </a:t>
            </a:r>
            <a:r>
              <a:rPr lang="en-US" dirty="0" err="1" smtClean="0">
                <a:solidFill>
                  <a:schemeClr val="accent2">
                    <a:lumMod val="75000"/>
                  </a:schemeClr>
                </a:solidFill>
              </a:rPr>
              <a:t>mul</a:t>
            </a:r>
            <a:r>
              <a:rPr lang="en-US" dirty="0" smtClean="0">
                <a:solidFill>
                  <a:schemeClr val="accent2">
                    <a:lumMod val="75000"/>
                  </a:schemeClr>
                </a:solidFill>
              </a:rPr>
              <a:t>(</a:t>
            </a:r>
            <a:r>
              <a:rPr lang="en-US" dirty="0" err="1" smtClean="0">
                <a:solidFill>
                  <a:schemeClr val="accent2">
                    <a:lumMod val="75000"/>
                  </a:schemeClr>
                </a:solidFill>
              </a:rPr>
              <a:t>int,int</a:t>
            </a:r>
            <a:r>
              <a:rPr lang="en-US" dirty="0" smtClean="0">
                <a:solidFill>
                  <a:schemeClr val="accent2">
                    <a:lumMod val="75000"/>
                  </a:schemeClr>
                </a:solidFill>
              </a:rPr>
              <a:t>);</a:t>
            </a:r>
          </a:p>
          <a:p>
            <a:pPr indent="176213">
              <a:buNone/>
            </a:pPr>
            <a:r>
              <a:rPr lang="en-US" dirty="0" smtClean="0">
                <a:solidFill>
                  <a:schemeClr val="accent2">
                    <a:lumMod val="75000"/>
                  </a:schemeClr>
                </a:solidFill>
              </a:rPr>
              <a:t>void main()</a:t>
            </a:r>
          </a:p>
          <a:p>
            <a:pPr indent="176213">
              <a:buNone/>
            </a:pPr>
            <a:r>
              <a:rPr lang="en-US" dirty="0" smtClean="0">
                <a:solidFill>
                  <a:schemeClr val="accent2">
                    <a:lumMod val="75000"/>
                  </a:schemeClr>
                </a:solidFill>
              </a:rPr>
              <a:t>{  </a:t>
            </a:r>
            <a:r>
              <a:rPr lang="en-US" dirty="0" err="1" smtClean="0">
                <a:solidFill>
                  <a:schemeClr val="accent2">
                    <a:lumMod val="75000"/>
                  </a:schemeClr>
                </a:solidFill>
              </a:rPr>
              <a:t>clrscr</a:t>
            </a:r>
            <a:r>
              <a:rPr lang="en-US" dirty="0" smtClean="0">
                <a:solidFill>
                  <a:schemeClr val="accent2">
                    <a:lumMod val="75000"/>
                  </a:schemeClr>
                </a:solidFill>
              </a:rPr>
              <a:t>();</a:t>
            </a:r>
          </a:p>
          <a:p>
            <a:pPr indent="176213">
              <a:buNone/>
            </a:pPr>
            <a:r>
              <a:rPr lang="en-US" dirty="0" err="1" smtClean="0">
                <a:solidFill>
                  <a:schemeClr val="accent2">
                    <a:lumMod val="75000"/>
                  </a:schemeClr>
                </a:solidFill>
              </a:rPr>
              <a:t>int</a:t>
            </a:r>
            <a:r>
              <a:rPr lang="en-US" dirty="0" smtClean="0">
                <a:solidFill>
                  <a:schemeClr val="accent2">
                    <a:lumMod val="75000"/>
                  </a:schemeClr>
                </a:solidFill>
              </a:rPr>
              <a:t> a=10,b=4;</a:t>
            </a:r>
          </a:p>
          <a:p>
            <a:pPr indent="176213">
              <a:buNone/>
            </a:pPr>
            <a:r>
              <a:rPr lang="en-US" sz="2800" dirty="0" smtClean="0">
                <a:solidFill>
                  <a:srgbClr val="0000FF"/>
                </a:solidFill>
              </a:rPr>
              <a:t>  sum(</a:t>
            </a:r>
            <a:r>
              <a:rPr lang="en-US" sz="2800" dirty="0" err="1" smtClean="0">
                <a:solidFill>
                  <a:srgbClr val="0000FF"/>
                </a:solidFill>
              </a:rPr>
              <a:t>a,b</a:t>
            </a:r>
            <a:r>
              <a:rPr lang="en-US" sz="2800" dirty="0" smtClean="0">
                <a:solidFill>
                  <a:srgbClr val="0000FF"/>
                </a:solidFill>
              </a:rPr>
              <a:t>);</a:t>
            </a:r>
          </a:p>
          <a:p>
            <a:pPr indent="176213">
              <a:buNone/>
            </a:pPr>
            <a:r>
              <a:rPr lang="en-US" dirty="0" smtClean="0">
                <a:solidFill>
                  <a:srgbClr val="00B050"/>
                </a:solidFill>
              </a:rPr>
              <a:t> </a:t>
            </a:r>
            <a:r>
              <a:rPr lang="en-US" sz="2800" dirty="0" smtClean="0">
                <a:solidFill>
                  <a:srgbClr val="FF0000"/>
                </a:solidFill>
              </a:rPr>
              <a:t>diff(</a:t>
            </a:r>
            <a:r>
              <a:rPr lang="en-US" sz="2800" dirty="0" err="1" smtClean="0">
                <a:solidFill>
                  <a:srgbClr val="FF0000"/>
                </a:solidFill>
              </a:rPr>
              <a:t>a,b</a:t>
            </a:r>
            <a:r>
              <a:rPr lang="en-US" sz="2800" dirty="0" smtClean="0">
                <a:solidFill>
                  <a:srgbClr val="FF0000"/>
                </a:solidFill>
              </a:rPr>
              <a:t>);</a:t>
            </a:r>
          </a:p>
          <a:p>
            <a:pPr indent="176213">
              <a:buNone/>
            </a:pPr>
            <a:r>
              <a:rPr lang="en-US" dirty="0" smtClean="0">
                <a:solidFill>
                  <a:srgbClr val="00B050"/>
                </a:solidFill>
              </a:rPr>
              <a:t> </a:t>
            </a:r>
            <a:r>
              <a:rPr lang="en-US" dirty="0" err="1" smtClean="0">
                <a:solidFill>
                  <a:srgbClr val="00B050"/>
                </a:solidFill>
              </a:rPr>
              <a:t>mul</a:t>
            </a:r>
            <a:r>
              <a:rPr lang="en-US" dirty="0" smtClean="0">
                <a:solidFill>
                  <a:srgbClr val="00B050"/>
                </a:solidFill>
              </a:rPr>
              <a:t>(</a:t>
            </a:r>
            <a:r>
              <a:rPr lang="en-US" dirty="0" err="1" smtClean="0">
                <a:solidFill>
                  <a:srgbClr val="00B050"/>
                </a:solidFill>
              </a:rPr>
              <a:t>a,b</a:t>
            </a:r>
            <a:r>
              <a:rPr lang="en-US" dirty="0" smtClean="0">
                <a:solidFill>
                  <a:srgbClr val="00B050"/>
                </a:solidFill>
              </a:rPr>
              <a:t>);</a:t>
            </a:r>
          </a:p>
          <a:p>
            <a:pPr indent="176213">
              <a:buNone/>
            </a:pPr>
            <a:r>
              <a:rPr lang="en-US" dirty="0" smtClean="0">
                <a:solidFill>
                  <a:srgbClr val="00B050"/>
                </a:solidFill>
              </a:rPr>
              <a:t> </a:t>
            </a:r>
            <a:r>
              <a:rPr lang="en-US" dirty="0" smtClean="0">
                <a:solidFill>
                  <a:schemeClr val="accent2">
                    <a:lumMod val="75000"/>
                  </a:schemeClr>
                </a:solidFill>
              </a:rPr>
              <a:t>cout&lt;&lt; (</a:t>
            </a:r>
            <a:r>
              <a:rPr lang="en-US" dirty="0" err="1" smtClean="0">
                <a:solidFill>
                  <a:schemeClr val="accent2">
                    <a:lumMod val="75000"/>
                  </a:schemeClr>
                </a:solidFill>
              </a:rPr>
              <a:t>a+b</a:t>
            </a:r>
            <a:r>
              <a:rPr lang="en-US" dirty="0" smtClean="0">
                <a:solidFill>
                  <a:schemeClr val="accent2">
                    <a:lumMod val="75000"/>
                  </a:schemeClr>
                </a:solidFill>
              </a:rPr>
              <a:t>) + (a-b)+(a*b);</a:t>
            </a:r>
          </a:p>
          <a:p>
            <a:pPr indent="176213">
              <a:buNone/>
            </a:pPr>
            <a:r>
              <a:rPr lang="en-US" dirty="0" smtClean="0">
                <a:solidFill>
                  <a:schemeClr val="accent2">
                    <a:lumMod val="75000"/>
                  </a:schemeClr>
                </a:solidFill>
              </a:rPr>
              <a:t> getch();</a:t>
            </a:r>
          </a:p>
          <a:p>
            <a:pPr indent="176213">
              <a:buNone/>
            </a:pPr>
            <a:r>
              <a:rPr lang="en-US" dirty="0" smtClean="0">
                <a:solidFill>
                  <a:schemeClr val="accent2">
                    <a:lumMod val="75000"/>
                  </a:schemeClr>
                </a:solidFill>
              </a:rPr>
              <a:t> }</a:t>
            </a:r>
          </a:p>
          <a:p>
            <a:pPr indent="176213">
              <a:buNone/>
            </a:pPr>
            <a:r>
              <a:rPr lang="en-US" dirty="0" smtClean="0">
                <a:solidFill>
                  <a:schemeClr val="accent2">
                    <a:lumMod val="75000"/>
                  </a:schemeClr>
                </a:solidFill>
              </a:rPr>
              <a:t> o/p    60</a:t>
            </a:r>
            <a:endParaRPr lang="en-US" dirty="0">
              <a:solidFill>
                <a:schemeClr val="accent2">
                  <a:lumMod val="75000"/>
                </a:schemeClr>
              </a:solidFill>
            </a:endParaRPr>
          </a:p>
        </p:txBody>
      </p:sp>
      <p:sp>
        <p:nvSpPr>
          <p:cNvPr id="5" name="Text Placeholder 4"/>
          <p:cNvSpPr>
            <a:spLocks noGrp="1"/>
          </p:cNvSpPr>
          <p:nvPr>
            <p:ph type="body" sz="quarter" idx="3"/>
          </p:nvPr>
        </p:nvSpPr>
        <p:spPr>
          <a:xfrm>
            <a:off x="4953000" y="914401"/>
            <a:ext cx="3733800" cy="380999"/>
          </a:xfrm>
        </p:spPr>
        <p:txBody>
          <a:bodyPr>
            <a:normAutofit fontScale="92500" lnSpcReduction="20000"/>
          </a:bodyPr>
          <a:lstStyle/>
          <a:p>
            <a:r>
              <a:rPr lang="en-US" u="sng" dirty="0" smtClean="0">
                <a:solidFill>
                  <a:srgbClr val="FF0000"/>
                </a:solidFill>
              </a:rPr>
              <a:t>Function definition</a:t>
            </a:r>
            <a:endParaRPr lang="en-US" u="sng" dirty="0">
              <a:solidFill>
                <a:srgbClr val="FF0000"/>
              </a:solidFill>
            </a:endParaRPr>
          </a:p>
        </p:txBody>
      </p:sp>
      <p:sp>
        <p:nvSpPr>
          <p:cNvPr id="6" name="Content Placeholder 5"/>
          <p:cNvSpPr>
            <a:spLocks noGrp="1"/>
          </p:cNvSpPr>
          <p:nvPr>
            <p:ph sz="quarter" idx="4"/>
          </p:nvPr>
        </p:nvSpPr>
        <p:spPr>
          <a:xfrm>
            <a:off x="4645025" y="1600200"/>
            <a:ext cx="4041775" cy="4525963"/>
          </a:xfrm>
        </p:spPr>
        <p:txBody>
          <a:bodyPr>
            <a:normAutofit fontScale="92500" lnSpcReduction="10000"/>
          </a:bodyPr>
          <a:lstStyle/>
          <a:p>
            <a:pPr>
              <a:buNone/>
            </a:pPr>
            <a:r>
              <a:rPr lang="en-US" dirty="0" err="1" smtClean="0">
                <a:solidFill>
                  <a:srgbClr val="0000FF"/>
                </a:solidFill>
              </a:rPr>
              <a:t>int</a:t>
            </a:r>
            <a:r>
              <a:rPr lang="en-US" dirty="0" smtClean="0">
                <a:solidFill>
                  <a:srgbClr val="0000FF"/>
                </a:solidFill>
              </a:rPr>
              <a:t> sum(</a:t>
            </a:r>
            <a:r>
              <a:rPr lang="en-US" dirty="0" err="1" smtClean="0">
                <a:solidFill>
                  <a:srgbClr val="0000FF"/>
                </a:solidFill>
              </a:rPr>
              <a:t>int</a:t>
            </a:r>
            <a:r>
              <a:rPr lang="en-US" dirty="0" smtClean="0">
                <a:solidFill>
                  <a:srgbClr val="0000FF"/>
                </a:solidFill>
              </a:rPr>
              <a:t> x, </a:t>
            </a:r>
            <a:r>
              <a:rPr lang="en-US" dirty="0" err="1" smtClean="0">
                <a:solidFill>
                  <a:srgbClr val="0000FF"/>
                </a:solidFill>
              </a:rPr>
              <a:t>int</a:t>
            </a:r>
            <a:r>
              <a:rPr lang="en-US" dirty="0" smtClean="0">
                <a:solidFill>
                  <a:srgbClr val="0000FF"/>
                </a:solidFill>
              </a:rPr>
              <a:t> y)</a:t>
            </a:r>
          </a:p>
          <a:p>
            <a:pPr>
              <a:buNone/>
            </a:pPr>
            <a:r>
              <a:rPr lang="en-US" dirty="0" smtClean="0">
                <a:solidFill>
                  <a:srgbClr val="0000FF"/>
                </a:solidFill>
              </a:rPr>
              <a:t> {  return (</a:t>
            </a:r>
            <a:r>
              <a:rPr lang="en-US" dirty="0" err="1" smtClean="0">
                <a:solidFill>
                  <a:srgbClr val="0000FF"/>
                </a:solidFill>
              </a:rPr>
              <a:t>x+y</a:t>
            </a:r>
            <a:r>
              <a:rPr lang="en-US" dirty="0" smtClean="0">
                <a:solidFill>
                  <a:srgbClr val="0000FF"/>
                </a:solidFill>
              </a:rPr>
              <a:t>);</a:t>
            </a:r>
          </a:p>
          <a:p>
            <a:pPr>
              <a:buNone/>
            </a:pPr>
            <a:r>
              <a:rPr lang="en-US" dirty="0" smtClean="0">
                <a:solidFill>
                  <a:srgbClr val="0000FF"/>
                </a:solidFill>
              </a:rPr>
              <a:t> }</a:t>
            </a:r>
          </a:p>
          <a:p>
            <a:pPr indent="514350">
              <a:buNone/>
            </a:pPr>
            <a:r>
              <a:rPr lang="en-US" dirty="0" err="1" smtClean="0">
                <a:solidFill>
                  <a:srgbClr val="FF0000"/>
                </a:solidFill>
              </a:rPr>
              <a:t>int</a:t>
            </a:r>
            <a:r>
              <a:rPr lang="en-US" dirty="0" smtClean="0">
                <a:solidFill>
                  <a:srgbClr val="FF0000"/>
                </a:solidFill>
              </a:rPr>
              <a:t> diff(</a:t>
            </a:r>
            <a:r>
              <a:rPr lang="en-US" dirty="0" err="1" smtClean="0">
                <a:solidFill>
                  <a:srgbClr val="FF0000"/>
                </a:solidFill>
              </a:rPr>
              <a:t>int</a:t>
            </a:r>
            <a:r>
              <a:rPr lang="en-US" dirty="0" smtClean="0">
                <a:solidFill>
                  <a:srgbClr val="FF0000"/>
                </a:solidFill>
              </a:rPr>
              <a:t> </a:t>
            </a:r>
            <a:r>
              <a:rPr lang="en-US" dirty="0" err="1" smtClean="0">
                <a:solidFill>
                  <a:srgbClr val="FF0000"/>
                </a:solidFill>
              </a:rPr>
              <a:t>x,int</a:t>
            </a:r>
            <a:r>
              <a:rPr lang="en-US" dirty="0" smtClean="0">
                <a:solidFill>
                  <a:srgbClr val="FF0000"/>
                </a:solidFill>
              </a:rPr>
              <a:t> y)</a:t>
            </a:r>
          </a:p>
          <a:p>
            <a:pPr indent="514350">
              <a:buNone/>
            </a:pPr>
            <a:r>
              <a:rPr lang="en-US" dirty="0" smtClean="0">
                <a:solidFill>
                  <a:srgbClr val="FF0000"/>
                </a:solidFill>
              </a:rPr>
              <a:t>{ return (x-y);</a:t>
            </a:r>
          </a:p>
          <a:p>
            <a:pPr indent="514350">
              <a:buNone/>
            </a:pPr>
            <a:r>
              <a:rPr lang="en-US" dirty="0" smtClean="0">
                <a:solidFill>
                  <a:srgbClr val="FF0000"/>
                </a:solidFill>
              </a:rPr>
              <a:t>}</a:t>
            </a:r>
          </a:p>
          <a:p>
            <a:pPr indent="514350">
              <a:buNone/>
            </a:pPr>
            <a:endParaRPr lang="en-US" dirty="0" smtClean="0">
              <a:solidFill>
                <a:srgbClr val="FF0000"/>
              </a:solidFill>
            </a:endParaRPr>
          </a:p>
          <a:p>
            <a:pPr indent="346075">
              <a:buNone/>
            </a:pPr>
            <a:r>
              <a:rPr lang="en-US" dirty="0" err="1" smtClean="0">
                <a:solidFill>
                  <a:srgbClr val="00B050"/>
                </a:solidFill>
              </a:rPr>
              <a:t>int</a:t>
            </a:r>
            <a:r>
              <a:rPr lang="en-US" dirty="0" smtClean="0">
                <a:solidFill>
                  <a:srgbClr val="00B050"/>
                </a:solidFill>
              </a:rPr>
              <a:t>  </a:t>
            </a:r>
            <a:r>
              <a:rPr lang="en-US" dirty="0" err="1" smtClean="0">
                <a:solidFill>
                  <a:srgbClr val="00B050"/>
                </a:solidFill>
              </a:rPr>
              <a:t>mul</a:t>
            </a:r>
            <a:r>
              <a:rPr lang="en-US" dirty="0" smtClean="0">
                <a:solidFill>
                  <a:srgbClr val="00B050"/>
                </a:solidFill>
              </a:rPr>
              <a:t>(</a:t>
            </a:r>
            <a:r>
              <a:rPr lang="en-US" dirty="0" err="1" smtClean="0">
                <a:solidFill>
                  <a:srgbClr val="00B050"/>
                </a:solidFill>
              </a:rPr>
              <a:t>int</a:t>
            </a:r>
            <a:r>
              <a:rPr lang="en-US" dirty="0" smtClean="0">
                <a:solidFill>
                  <a:srgbClr val="00B050"/>
                </a:solidFill>
              </a:rPr>
              <a:t> </a:t>
            </a:r>
            <a:r>
              <a:rPr lang="en-US" dirty="0" err="1" smtClean="0">
                <a:solidFill>
                  <a:srgbClr val="00B050"/>
                </a:solidFill>
              </a:rPr>
              <a:t>x,int</a:t>
            </a:r>
            <a:r>
              <a:rPr lang="en-US" dirty="0" smtClean="0">
                <a:solidFill>
                  <a:srgbClr val="00B050"/>
                </a:solidFill>
              </a:rPr>
              <a:t> y)</a:t>
            </a:r>
          </a:p>
          <a:p>
            <a:pPr indent="346075">
              <a:buNone/>
            </a:pPr>
            <a:r>
              <a:rPr lang="en-US" dirty="0" smtClean="0">
                <a:solidFill>
                  <a:srgbClr val="00B050"/>
                </a:solidFill>
              </a:rPr>
              <a:t>{    return x*y;</a:t>
            </a:r>
          </a:p>
          <a:p>
            <a:pPr indent="346075">
              <a:buNone/>
            </a:pPr>
            <a:r>
              <a:rPr lang="en-US" dirty="0" smtClean="0">
                <a:solidFill>
                  <a:srgbClr val="00B050"/>
                </a:solidFill>
              </a:rPr>
              <a:t>}</a:t>
            </a:r>
          </a:p>
          <a:p>
            <a:pPr indent="346075">
              <a:buNone/>
            </a:pPr>
            <a:endParaRPr lang="en-US" dirty="0" smtClean="0">
              <a:solidFill>
                <a:srgbClr val="00B050"/>
              </a:solidFill>
            </a:endParaRPr>
          </a:p>
          <a:p>
            <a:pPr indent="346075">
              <a:buNone/>
            </a:pPr>
            <a:r>
              <a:rPr lang="en-US" sz="1600" dirty="0" smtClean="0">
                <a:solidFill>
                  <a:srgbClr val="00B050"/>
                </a:solidFill>
              </a:rPr>
              <a:t>             </a:t>
            </a:r>
            <a:r>
              <a:rPr lang="en-US" sz="1500" dirty="0" smtClean="0">
                <a:solidFill>
                  <a:srgbClr val="00B050"/>
                </a:solidFill>
              </a:rPr>
              <a:t>*Two way data communication</a:t>
            </a:r>
            <a:endParaRPr lang="en-US" sz="1600" dirty="0" smtClean="0">
              <a:solidFill>
                <a:srgbClr val="00B050"/>
              </a:solidFill>
            </a:endParaRPr>
          </a:p>
          <a:p>
            <a:endParaRPr lang="en-US" sz="800" dirty="0" smtClean="0">
              <a:solidFill>
                <a:srgbClr val="00B050"/>
              </a:solidFill>
            </a:endParaRP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normAutofit lnSpcReduction="10000"/>
          </a:bodyPr>
          <a:lstStyle/>
          <a:p>
            <a:r>
              <a:rPr lang="en-US" dirty="0" smtClean="0"/>
              <a:t>Classify the following into function call, function header and function prototype</a:t>
            </a:r>
          </a:p>
          <a:p>
            <a:pPr>
              <a:buNone/>
            </a:pPr>
            <a:endParaRPr lang="en-US" dirty="0" smtClean="0"/>
          </a:p>
          <a:p>
            <a:pPr>
              <a:buNone/>
            </a:pPr>
            <a:r>
              <a:rPr lang="en-US" dirty="0" smtClean="0"/>
              <a:t>       Output();          void square ();       </a:t>
            </a:r>
          </a:p>
          <a:p>
            <a:pPr>
              <a:buNone/>
            </a:pPr>
            <a:r>
              <a:rPr lang="en-US" dirty="0" smtClean="0"/>
              <a:t>      </a:t>
            </a:r>
            <a:r>
              <a:rPr lang="en-US" dirty="0" err="1" smtClean="0"/>
              <a:t>int</a:t>
            </a:r>
            <a:r>
              <a:rPr lang="en-US" dirty="0" smtClean="0"/>
              <a:t>  add()             store();       float  display_2()</a:t>
            </a:r>
          </a:p>
          <a:p>
            <a:pPr>
              <a:buNone/>
            </a:pPr>
            <a:r>
              <a:rPr lang="en-US" dirty="0" smtClean="0"/>
              <a:t>      </a:t>
            </a:r>
            <a:r>
              <a:rPr lang="en-US" dirty="0" err="1" smtClean="0"/>
              <a:t>int</a:t>
            </a:r>
            <a:r>
              <a:rPr lang="en-US" dirty="0" smtClean="0"/>
              <a:t> Value(</a:t>
            </a:r>
            <a:r>
              <a:rPr lang="en-US" dirty="0" err="1" smtClean="0"/>
              <a:t>int</a:t>
            </a:r>
            <a:r>
              <a:rPr lang="en-US" dirty="0" smtClean="0"/>
              <a:t>, </a:t>
            </a:r>
            <a:r>
              <a:rPr lang="en-US" dirty="0" err="1" smtClean="0"/>
              <a:t>int</a:t>
            </a:r>
            <a:r>
              <a:rPr lang="en-US" dirty="0" smtClean="0"/>
              <a:t>, </a:t>
            </a:r>
            <a:r>
              <a:rPr lang="en-US" dirty="0" err="1" smtClean="0"/>
              <a:t>int</a:t>
            </a:r>
            <a:r>
              <a:rPr lang="en-US" dirty="0" smtClean="0"/>
              <a:t>);    void </a:t>
            </a:r>
            <a:r>
              <a:rPr lang="en-US" dirty="0" err="1" smtClean="0"/>
              <a:t>funct</a:t>
            </a:r>
            <a:r>
              <a:rPr lang="en-US" dirty="0" smtClean="0"/>
              <a:t> ()</a:t>
            </a:r>
          </a:p>
          <a:p>
            <a:pPr>
              <a:buNone/>
            </a:pPr>
            <a:r>
              <a:rPr lang="en-US" dirty="0" smtClean="0"/>
              <a:t>       college();       float color(float x, </a:t>
            </a:r>
            <a:r>
              <a:rPr lang="en-US" dirty="0" err="1" smtClean="0"/>
              <a:t>int</a:t>
            </a:r>
            <a:r>
              <a:rPr lang="en-US" dirty="0" smtClean="0"/>
              <a:t> y);</a:t>
            </a:r>
          </a:p>
          <a:p>
            <a:pPr>
              <a:buNone/>
            </a:pPr>
            <a:r>
              <a:rPr lang="en-US" dirty="0" smtClean="0"/>
              <a:t>       </a:t>
            </a:r>
            <a:r>
              <a:rPr lang="en-US" dirty="0" err="1" smtClean="0"/>
              <a:t>inputData</a:t>
            </a:r>
            <a:r>
              <a:rPr lang="en-US" dirty="0" smtClean="0"/>
              <a:t>();</a:t>
            </a:r>
          </a:p>
          <a:p>
            <a:pPr>
              <a:buNone/>
            </a:pP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600" u="sng" dirty="0" smtClean="0"/>
              <a:t>function with multiple parameters</a:t>
            </a:r>
            <a:r>
              <a:rPr lang="en-US" dirty="0" smtClean="0"/>
              <a:t>.</a:t>
            </a:r>
            <a:endParaRPr lang="en-US" dirty="0"/>
          </a:p>
        </p:txBody>
      </p:sp>
      <p:sp>
        <p:nvSpPr>
          <p:cNvPr id="3" name="Content Placeholder 2"/>
          <p:cNvSpPr>
            <a:spLocks noGrp="1"/>
          </p:cNvSpPr>
          <p:nvPr>
            <p:ph idx="1"/>
          </p:nvPr>
        </p:nvSpPr>
        <p:spPr>
          <a:xfrm>
            <a:off x="457200" y="838200"/>
            <a:ext cx="6400800" cy="5287963"/>
          </a:xfrm>
        </p:spPr>
        <p:txBody>
          <a:bodyPr>
            <a:normAutofit fontScale="47500" lnSpcReduction="20000"/>
          </a:bodyPr>
          <a:lstStyle/>
          <a:p>
            <a:endParaRPr lang="en-US" dirty="0" smtClean="0"/>
          </a:p>
          <a:p>
            <a:pPr>
              <a:buNone/>
            </a:pPr>
            <a:r>
              <a:rPr lang="en-US" dirty="0" smtClean="0"/>
              <a:t>                    #include &lt;iostream.h&gt;                                                                    </a:t>
            </a:r>
          </a:p>
          <a:p>
            <a:pPr>
              <a:buNone/>
            </a:pPr>
            <a:r>
              <a:rPr lang="en-US" dirty="0" smtClean="0"/>
              <a:t>                  #include&lt;</a:t>
            </a:r>
            <a:r>
              <a:rPr lang="en-US" dirty="0" err="1" smtClean="0"/>
              <a:t>conio.h</a:t>
            </a:r>
            <a:r>
              <a:rPr lang="en-US" dirty="0" smtClean="0"/>
              <a:t>&gt;                                                                          </a:t>
            </a:r>
          </a:p>
          <a:p>
            <a:pPr>
              <a:buNone/>
            </a:pPr>
            <a:r>
              <a:rPr lang="en-US" dirty="0" smtClean="0"/>
              <a:t>                   void </a:t>
            </a:r>
            <a:r>
              <a:rPr lang="en-US" dirty="0" err="1" smtClean="0"/>
              <a:t>showSum</a:t>
            </a:r>
            <a:r>
              <a:rPr lang="en-US" dirty="0" smtClean="0"/>
              <a:t>(</a:t>
            </a:r>
            <a:r>
              <a:rPr lang="en-US" dirty="0" err="1" smtClean="0"/>
              <a:t>int</a:t>
            </a:r>
            <a:r>
              <a:rPr lang="en-US" dirty="0" smtClean="0"/>
              <a:t>, </a:t>
            </a:r>
            <a:r>
              <a:rPr lang="en-US" dirty="0" err="1" smtClean="0"/>
              <a:t>int</a:t>
            </a:r>
            <a:r>
              <a:rPr lang="en-US" dirty="0" smtClean="0"/>
              <a:t>, </a:t>
            </a:r>
            <a:r>
              <a:rPr lang="en-US" dirty="0" err="1" smtClean="0"/>
              <a:t>int</a:t>
            </a:r>
            <a:r>
              <a:rPr lang="en-US" dirty="0" smtClean="0"/>
              <a:t>);       </a:t>
            </a:r>
            <a:r>
              <a:rPr lang="en-US" b="1" dirty="0" smtClean="0">
                <a:solidFill>
                  <a:srgbClr val="FF0000"/>
                </a:solidFill>
              </a:rPr>
              <a:t>//prototype , note  only data type </a:t>
            </a:r>
            <a:r>
              <a:rPr lang="en-US" dirty="0" smtClean="0"/>
              <a:t>                                        </a:t>
            </a:r>
          </a:p>
          <a:p>
            <a:pPr>
              <a:buNone/>
            </a:pPr>
            <a:r>
              <a:rPr lang="en-US" dirty="0" smtClean="0"/>
              <a:t>                     </a:t>
            </a:r>
            <a:r>
              <a:rPr lang="en-US" dirty="0" err="1" smtClean="0">
                <a:solidFill>
                  <a:srgbClr val="FF0000"/>
                </a:solidFill>
              </a:rPr>
              <a:t>int</a:t>
            </a:r>
            <a:r>
              <a:rPr lang="en-US" dirty="0" smtClean="0">
                <a:solidFill>
                  <a:srgbClr val="FF0000"/>
                </a:solidFill>
              </a:rPr>
              <a:t> </a:t>
            </a:r>
            <a:r>
              <a:rPr lang="en-US" dirty="0" smtClean="0"/>
              <a:t>main(void)                                                                              </a:t>
            </a:r>
          </a:p>
          <a:p>
            <a:pPr>
              <a:buNone/>
            </a:pPr>
            <a:endParaRPr lang="en-US" dirty="0" smtClean="0"/>
          </a:p>
          <a:p>
            <a:pPr>
              <a:buNone/>
            </a:pPr>
            <a:r>
              <a:rPr lang="en-US" dirty="0" smtClean="0"/>
              <a:t>                 {      </a:t>
            </a:r>
            <a:r>
              <a:rPr lang="en-US" dirty="0" err="1" smtClean="0"/>
              <a:t>int</a:t>
            </a:r>
            <a:r>
              <a:rPr lang="en-US" dirty="0" smtClean="0"/>
              <a:t>  A1, A2, A3;                                                            </a:t>
            </a:r>
          </a:p>
          <a:p>
            <a:pPr>
              <a:buNone/>
            </a:pPr>
            <a:r>
              <a:rPr lang="en-US" dirty="0" smtClean="0"/>
              <a:t>                  cout&lt;&lt;”Enter 3 integers &amp; find sum”;</a:t>
            </a:r>
          </a:p>
          <a:p>
            <a:pPr>
              <a:buNone/>
            </a:pPr>
            <a:r>
              <a:rPr lang="en-US" dirty="0" smtClean="0"/>
              <a:t>                </a:t>
            </a:r>
            <a:r>
              <a:rPr lang="en-US" dirty="0" err="1" smtClean="0"/>
              <a:t>cin</a:t>
            </a:r>
            <a:r>
              <a:rPr lang="en-US" dirty="0" smtClean="0"/>
              <a:t>&gt;&gt;A1&gt;&gt;A2&gt;&gt;A3;</a:t>
            </a:r>
          </a:p>
          <a:p>
            <a:pPr>
              <a:buNone/>
            </a:pPr>
            <a:r>
              <a:rPr lang="en-US" dirty="0" smtClean="0"/>
              <a:t>              </a:t>
            </a:r>
            <a:r>
              <a:rPr lang="en-US" dirty="0" err="1" smtClean="0"/>
              <a:t>showSum</a:t>
            </a:r>
            <a:r>
              <a:rPr lang="en-US" dirty="0" smtClean="0"/>
              <a:t>(A1,A2,A3);    </a:t>
            </a:r>
            <a:r>
              <a:rPr lang="en-US" b="1" dirty="0" smtClean="0">
                <a:solidFill>
                  <a:srgbClr val="FF0000"/>
                </a:solidFill>
              </a:rPr>
              <a:t>// function call</a:t>
            </a:r>
          </a:p>
          <a:p>
            <a:pPr>
              <a:buNone/>
            </a:pPr>
            <a:r>
              <a:rPr lang="en-US" dirty="0" smtClean="0"/>
              <a:t>            //call to function </a:t>
            </a:r>
            <a:r>
              <a:rPr lang="en-US" dirty="0" err="1" smtClean="0"/>
              <a:t>showSum</a:t>
            </a:r>
            <a:r>
              <a:rPr lang="en-US" dirty="0" smtClean="0"/>
              <a:t> with 3 arguments</a:t>
            </a:r>
          </a:p>
          <a:p>
            <a:pPr>
              <a:buNone/>
            </a:pPr>
            <a:r>
              <a:rPr lang="en-US" dirty="0" smtClean="0"/>
              <a:t>           // see data type ‘</a:t>
            </a:r>
            <a:r>
              <a:rPr lang="en-US" dirty="0" err="1" smtClean="0"/>
              <a:t>int</a:t>
            </a:r>
            <a:r>
              <a:rPr lang="en-US" dirty="0" smtClean="0"/>
              <a:t>’ should not written in a call</a:t>
            </a:r>
          </a:p>
          <a:p>
            <a:pPr>
              <a:buNone/>
            </a:pPr>
            <a:r>
              <a:rPr lang="en-US" dirty="0" smtClean="0"/>
              <a:t>                getch();</a:t>
            </a:r>
          </a:p>
          <a:p>
            <a:pPr>
              <a:buNone/>
            </a:pPr>
            <a:r>
              <a:rPr lang="en-US" dirty="0" smtClean="0"/>
              <a:t>              </a:t>
            </a:r>
            <a:r>
              <a:rPr lang="en-US" dirty="0" smtClean="0">
                <a:solidFill>
                  <a:srgbClr val="FF0000"/>
                </a:solidFill>
              </a:rPr>
              <a:t>return 0;</a:t>
            </a:r>
          </a:p>
          <a:p>
            <a:pPr>
              <a:buNone/>
            </a:pPr>
            <a:r>
              <a:rPr lang="en-US" dirty="0" smtClean="0"/>
              <a:t>               }</a:t>
            </a:r>
          </a:p>
          <a:p>
            <a:pPr>
              <a:buNone/>
            </a:pPr>
            <a:r>
              <a:rPr lang="en-US" dirty="0" smtClean="0"/>
              <a:t>               </a:t>
            </a:r>
          </a:p>
          <a:p>
            <a:pPr>
              <a:buNone/>
            </a:pPr>
            <a:r>
              <a:rPr lang="en-US" dirty="0" smtClean="0"/>
              <a:t>void </a:t>
            </a:r>
            <a:r>
              <a:rPr lang="en-US" dirty="0" err="1" smtClean="0"/>
              <a:t>showSum</a:t>
            </a:r>
            <a:r>
              <a:rPr lang="en-US" dirty="0" smtClean="0"/>
              <a:t>(</a:t>
            </a:r>
            <a:r>
              <a:rPr lang="en-US" dirty="0" err="1" smtClean="0"/>
              <a:t>int</a:t>
            </a:r>
            <a:r>
              <a:rPr lang="en-US" dirty="0" smtClean="0"/>
              <a:t> num1,int num2, </a:t>
            </a:r>
            <a:r>
              <a:rPr lang="en-US" dirty="0" err="1" smtClean="0"/>
              <a:t>int</a:t>
            </a:r>
            <a:r>
              <a:rPr lang="en-US" dirty="0" smtClean="0"/>
              <a:t> num3)    </a:t>
            </a:r>
            <a:r>
              <a:rPr lang="en-US" b="1" dirty="0" smtClean="0">
                <a:solidFill>
                  <a:srgbClr val="FF0000"/>
                </a:solidFill>
              </a:rPr>
              <a:t>// here </a:t>
            </a:r>
            <a:r>
              <a:rPr lang="en-US" b="1" dirty="0" err="1" smtClean="0">
                <a:solidFill>
                  <a:srgbClr val="FF0000"/>
                </a:solidFill>
              </a:rPr>
              <a:t>int</a:t>
            </a:r>
            <a:r>
              <a:rPr lang="en-US" b="1" dirty="0" smtClean="0">
                <a:solidFill>
                  <a:srgbClr val="FF0000"/>
                </a:solidFill>
              </a:rPr>
              <a:t> to be written –a must</a:t>
            </a:r>
          </a:p>
          <a:p>
            <a:pPr>
              <a:buNone/>
            </a:pPr>
            <a:r>
              <a:rPr lang="en-US" dirty="0" smtClean="0"/>
              <a:t>          {</a:t>
            </a:r>
          </a:p>
          <a:p>
            <a:pPr>
              <a:buNone/>
            </a:pPr>
            <a:r>
              <a:rPr lang="en-US" dirty="0" smtClean="0"/>
              <a:t>            cout&lt;&lt; “\n”&lt;&lt;num1+num2+num3&lt;&lt;endl;</a:t>
            </a:r>
          </a:p>
          <a:p>
            <a:pPr>
              <a:buNone/>
            </a:pP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graphicFrame>
        <p:nvGraphicFramePr>
          <p:cNvPr id="6" name="Table 5"/>
          <p:cNvGraphicFramePr>
            <a:graphicFrameLocks noGrp="1"/>
          </p:cNvGraphicFramePr>
          <p:nvPr/>
        </p:nvGraphicFramePr>
        <p:xfrm>
          <a:off x="6934200" y="2743200"/>
          <a:ext cx="1981200" cy="2057400"/>
        </p:xfrm>
        <a:graphic>
          <a:graphicData uri="http://schemas.openxmlformats.org/drawingml/2006/table">
            <a:tbl>
              <a:tblPr/>
              <a:tblGrid>
                <a:gridCol w="1981200"/>
              </a:tblGrid>
              <a:tr h="2057400">
                <a:tc>
                  <a:txBody>
                    <a:bodyPr/>
                    <a:lstStyle/>
                    <a:p>
                      <a:pPr marL="0" marR="0" algn="just">
                        <a:lnSpc>
                          <a:spcPct val="115000"/>
                        </a:lnSpc>
                        <a:spcBef>
                          <a:spcPts val="0"/>
                        </a:spcBef>
                        <a:spcAft>
                          <a:spcPts val="0"/>
                        </a:spcAft>
                      </a:pPr>
                      <a:r>
                        <a:rPr lang="en-US" sz="1100" dirty="0">
                          <a:latin typeface="Times New Roman"/>
                          <a:ea typeface="Times New Roman"/>
                          <a:cs typeface="Times New Roman"/>
                        </a:rPr>
                        <a:t>  </a:t>
                      </a:r>
                      <a:r>
                        <a:rPr lang="en-US" sz="1100" u="sng" dirty="0">
                          <a:latin typeface="Calibri"/>
                          <a:ea typeface="Times New Roman"/>
                          <a:cs typeface="Times New Roman"/>
                        </a:rPr>
                        <a:t>o/p</a:t>
                      </a:r>
                      <a:endParaRPr lang="en-US" sz="1100" dirty="0">
                        <a:latin typeface="Calibri"/>
                        <a:ea typeface="Times New Roman"/>
                        <a:cs typeface="Times New Roman"/>
                      </a:endParaRPr>
                    </a:p>
                    <a:p>
                      <a:pPr marL="0" marR="0" algn="just">
                        <a:lnSpc>
                          <a:spcPct val="115000"/>
                        </a:lnSpc>
                        <a:spcBef>
                          <a:spcPts val="0"/>
                        </a:spcBef>
                        <a:spcAft>
                          <a:spcPts val="0"/>
                        </a:spcAft>
                      </a:pPr>
                      <a:r>
                        <a:rPr lang="en-US" sz="1100" dirty="0">
                          <a:latin typeface="Calibri"/>
                          <a:ea typeface="Times New Roman"/>
                          <a:cs typeface="Times New Roman"/>
                        </a:rPr>
                        <a:t>Enter 3 integers </a:t>
                      </a:r>
                      <a:r>
                        <a:rPr lang="en-US" sz="1100" dirty="0" smtClean="0">
                          <a:latin typeface="Calibri"/>
                          <a:ea typeface="Times New Roman"/>
                          <a:cs typeface="Times New Roman"/>
                        </a:rPr>
                        <a:t>&amp; </a:t>
                      </a:r>
                      <a:r>
                        <a:rPr lang="en-US" sz="1100" dirty="0">
                          <a:latin typeface="Calibri"/>
                          <a:ea typeface="Times New Roman"/>
                          <a:cs typeface="Times New Roman"/>
                        </a:rPr>
                        <a:t>find sum   </a:t>
                      </a:r>
                    </a:p>
                    <a:p>
                      <a:pPr marL="0" marR="0" algn="just">
                        <a:lnSpc>
                          <a:spcPct val="115000"/>
                        </a:lnSpc>
                        <a:spcBef>
                          <a:spcPts val="0"/>
                        </a:spcBef>
                        <a:spcAft>
                          <a:spcPts val="0"/>
                        </a:spcAft>
                      </a:pPr>
                      <a:r>
                        <a:rPr lang="en-US" sz="1100" dirty="0">
                          <a:latin typeface="Calibri"/>
                          <a:ea typeface="Times New Roman"/>
                          <a:cs typeface="Times New Roman"/>
                        </a:rPr>
                        <a:t>3</a:t>
                      </a:r>
                    </a:p>
                    <a:p>
                      <a:pPr marL="0" marR="0" algn="just">
                        <a:lnSpc>
                          <a:spcPct val="115000"/>
                        </a:lnSpc>
                        <a:spcBef>
                          <a:spcPts val="0"/>
                        </a:spcBef>
                        <a:spcAft>
                          <a:spcPts val="0"/>
                        </a:spcAft>
                      </a:pPr>
                      <a:r>
                        <a:rPr lang="en-US" sz="1100" dirty="0">
                          <a:latin typeface="Calibri"/>
                          <a:ea typeface="Times New Roman"/>
                          <a:cs typeface="Times New Roman"/>
                        </a:rPr>
                        <a:t>4</a:t>
                      </a:r>
                    </a:p>
                    <a:p>
                      <a:pPr marL="0" marR="0" algn="just">
                        <a:lnSpc>
                          <a:spcPct val="115000"/>
                        </a:lnSpc>
                        <a:spcBef>
                          <a:spcPts val="0"/>
                        </a:spcBef>
                        <a:spcAft>
                          <a:spcPts val="0"/>
                        </a:spcAft>
                      </a:pPr>
                      <a:r>
                        <a:rPr lang="en-US" sz="1100" dirty="0">
                          <a:latin typeface="Calibri"/>
                          <a:ea typeface="Times New Roman"/>
                          <a:cs typeface="Times New Roman"/>
                        </a:rPr>
                        <a:t>5</a:t>
                      </a:r>
                    </a:p>
                    <a:p>
                      <a:pPr marL="0" marR="0" algn="just">
                        <a:lnSpc>
                          <a:spcPct val="115000"/>
                        </a:lnSpc>
                        <a:spcBef>
                          <a:spcPts val="0"/>
                        </a:spcBef>
                        <a:spcAft>
                          <a:spcPts val="0"/>
                        </a:spcAft>
                      </a:pPr>
                      <a:r>
                        <a:rPr lang="en-US" sz="1100" dirty="0">
                          <a:latin typeface="Calibri"/>
                          <a:ea typeface="Times New Roman"/>
                          <a:cs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u="sng" dirty="0" smtClean="0"/>
              <a:t>Program to draw a rectangle</a:t>
            </a:r>
            <a:endParaRPr lang="en-US" u="sng" dirty="0"/>
          </a:p>
        </p:txBody>
      </p:sp>
      <p:sp>
        <p:nvSpPr>
          <p:cNvPr id="3" name="Footer Placeholder 2"/>
          <p:cNvSpPr>
            <a:spLocks noGrp="1"/>
          </p:cNvSpPr>
          <p:nvPr>
            <p:ph type="ftr" sz="quarter" idx="11"/>
          </p:nvPr>
        </p:nvSpPr>
        <p:spPr/>
        <p:txBody>
          <a:bodyPr/>
          <a:lstStyle/>
          <a:p>
            <a:r>
              <a:rPr lang="en-US" smtClean="0"/>
              <a:t>Slides by Mrs. Pai for Sem 6 (2016-2017)</a:t>
            </a:r>
            <a:endParaRPr lang="en-US"/>
          </a:p>
        </p:txBody>
      </p:sp>
      <p:sp>
        <p:nvSpPr>
          <p:cNvPr id="1025" name="Rectangle 1"/>
          <p:cNvSpPr>
            <a:spLocks noChangeArrowheads="1"/>
          </p:cNvSpPr>
          <p:nvPr/>
        </p:nvSpPr>
        <p:spPr bwMode="auto">
          <a:xfrm>
            <a:off x="838200" y="1603131"/>
            <a:ext cx="6781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149475" algn="l"/>
              </a:tabLst>
            </a:pPr>
            <a:r>
              <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#include&lt;</a:t>
            </a:r>
            <a:r>
              <a:rPr kumimoji="0" lang="en-US"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iostream.h</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&gt;</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#include&lt;</a:t>
            </a:r>
            <a:r>
              <a:rPr kumimoji="0" lang="en-US"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conio.h</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&gt;</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void draw_box(void);</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void main(void)</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cout&lt;&lt; “ I am drawing a box”&lt;&lt;endl;</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draw_box();</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cout&lt;&lt;am happy, have done it beautifully..doing one more”;</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draw_box();</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getch();</a:t>
            </a:r>
            <a:endParaRPr kumimoji="0" lang="en-US" sz="11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Arial" pitchFamily="34" charset="0"/>
            </a:endParaRPr>
          </a:p>
          <a:p>
            <a:pPr marL="338138" marR="0" lvl="0" indent="746125"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void draw_box(void)</a:t>
            </a:r>
            <a:endParaRPr kumimoji="0" lang="en-US" sz="1100" b="0" i="0" u="none" strike="noStrike" cap="none" normalizeH="0" baseline="0" dirty="0" smtClean="0">
              <a:ln>
                <a:noFill/>
              </a:ln>
              <a:solidFill>
                <a:schemeClr val="tx1"/>
              </a:solidFill>
              <a:effectLst/>
              <a:latin typeface="Arial" pitchFamily="34" charset="0"/>
            </a:endParaRPr>
          </a:p>
          <a:p>
            <a:pPr marL="338138" marR="0" lvl="0" indent="746125"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cout&lt;&lt; “****************”&lt;&lt;endl;</a:t>
            </a:r>
            <a:endParaRPr kumimoji="0" lang="en-US" sz="1100" b="0" i="0" u="none" strike="noStrike" cap="none" normalizeH="0" baseline="0" dirty="0" smtClean="0">
              <a:ln>
                <a:noFill/>
              </a:ln>
              <a:solidFill>
                <a:schemeClr val="tx1"/>
              </a:solidFill>
              <a:effectLst/>
              <a:latin typeface="Arial" pitchFamily="34" charset="0"/>
            </a:endParaRPr>
          </a:p>
          <a:p>
            <a:pPr marL="338138" marR="0" lvl="0" indent="746125"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cout&lt;&lt; “*</a:t>
            </a:r>
            <a:r>
              <a:rPr kumimoji="0" lang="en-US" sz="2000" b="0" i="0" u="none" strike="noStrike" cap="none" normalizeH="0" baseline="0" dirty="0" smtClean="0">
                <a:ln>
                  <a:noFill/>
                </a:ln>
                <a:solidFill>
                  <a:srgbClr val="FFFFFF"/>
                </a:solidFill>
                <a:effectLst/>
                <a:latin typeface="Calibri" pitchFamily="34" charset="0"/>
                <a:ea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*”&lt;&lt;endl;</a:t>
            </a:r>
            <a:endParaRPr kumimoji="0" lang="en-US" sz="1100" b="0" i="0" u="none" strike="noStrike" cap="none" normalizeH="0" baseline="0" dirty="0" smtClean="0">
              <a:ln>
                <a:noFill/>
              </a:ln>
              <a:solidFill>
                <a:schemeClr val="tx1"/>
              </a:solidFill>
              <a:effectLst/>
              <a:latin typeface="Arial" pitchFamily="34" charset="0"/>
            </a:endParaRPr>
          </a:p>
          <a:p>
            <a:pPr marL="338138" marR="0" lvl="0" indent="746125"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cout&lt;&lt; “*</a:t>
            </a:r>
            <a:r>
              <a:rPr kumimoji="0" lang="en-US" sz="2000" b="0" i="0" u="none" strike="noStrike" cap="none" normalizeH="0" baseline="0" dirty="0" smtClean="0">
                <a:ln>
                  <a:noFill/>
                </a:ln>
                <a:solidFill>
                  <a:srgbClr val="FFFFFF"/>
                </a:solidFill>
                <a:effectLst/>
                <a:latin typeface="Calibri" pitchFamily="34" charset="0"/>
                <a:ea typeface="Times New Roman" pitchFamily="18" charset="0"/>
                <a:cs typeface="Times New Roman" pitchFamily="18" charset="0"/>
              </a:rPr>
              <a:t>**************</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*”&lt;&lt;endl;</a:t>
            </a:r>
            <a:endParaRPr kumimoji="0" lang="en-US" sz="1100" b="0" i="0" u="none" strike="noStrike" cap="none" normalizeH="0" baseline="0" dirty="0" smtClean="0">
              <a:ln>
                <a:noFill/>
              </a:ln>
              <a:solidFill>
                <a:schemeClr val="tx1"/>
              </a:solidFill>
              <a:effectLst/>
              <a:latin typeface="Arial" pitchFamily="34" charset="0"/>
            </a:endParaRPr>
          </a:p>
          <a:p>
            <a:pPr marL="338138" marR="0" lvl="0" indent="746125"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cout&lt;&lt; “****************”&lt;&lt;endl;</a:t>
            </a:r>
            <a:endParaRPr kumimoji="0" lang="en-US" sz="1100" b="0" i="0" u="none" strike="noStrike" cap="none" normalizeH="0" baseline="0" dirty="0" smtClean="0">
              <a:ln>
                <a:noFill/>
              </a:ln>
              <a:solidFill>
                <a:schemeClr val="tx1"/>
              </a:solidFill>
              <a:effectLst/>
              <a:latin typeface="Arial" pitchFamily="34" charset="0"/>
            </a:endParaRPr>
          </a:p>
          <a:p>
            <a:pPr marL="338138" marR="0" lvl="0" indent="746125" algn="l" defTabSz="914400" rtl="0" eaLnBrk="0" fontAlgn="base" latinLnBrk="0" hangingPunct="0">
              <a:lnSpc>
                <a:spcPct val="100000"/>
              </a:lnSpc>
              <a:spcBef>
                <a:spcPct val="0"/>
              </a:spcBef>
              <a:spcAft>
                <a:spcPct val="0"/>
              </a:spcAft>
              <a:buClrTx/>
              <a:buSzTx/>
              <a:buFontTx/>
              <a:buNone/>
              <a:tabLst>
                <a:tab pos="2149475" algn="l"/>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en-US" sz="3600" b="0" i="0" u="none" strike="noStrike" cap="none" normalizeH="0" baseline="0" dirty="0" smtClean="0">
              <a:ln>
                <a:noFill/>
              </a:ln>
              <a:solidFill>
                <a:schemeClr val="tx1"/>
              </a:solidFill>
              <a:effectLst/>
              <a:latin typeface="Arial" pitchFamily="34" charset="0"/>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b="1" u="sng" dirty="0" smtClean="0"/>
              <a:t>Function overloading</a:t>
            </a:r>
            <a:r>
              <a:rPr lang="en-US" dirty="0" smtClean="0"/>
              <a:t/>
            </a:r>
            <a:br>
              <a:rPr lang="en-US" dirty="0" smtClean="0"/>
            </a:br>
            <a:endParaRPr lang="en-US" dirty="0"/>
          </a:p>
        </p:txBody>
      </p:sp>
      <p:sp>
        <p:nvSpPr>
          <p:cNvPr id="60419" name="Content Placeholder 2"/>
          <p:cNvSpPr>
            <a:spLocks noGrp="1"/>
          </p:cNvSpPr>
          <p:nvPr>
            <p:ph idx="1"/>
          </p:nvPr>
        </p:nvSpPr>
        <p:spPr/>
        <p:txBody>
          <a:bodyPr>
            <a:normAutofit fontScale="92500" lnSpcReduction="10000"/>
          </a:bodyPr>
          <a:lstStyle/>
          <a:p>
            <a:pPr eaLnBrk="1" hangingPunct="1"/>
            <a:r>
              <a:rPr lang="en-US" dirty="0" smtClean="0"/>
              <a:t>‘Overloading‘  refers to the use of the same thing for different purposes. </a:t>
            </a:r>
          </a:p>
          <a:p>
            <a:pPr eaLnBrk="1" hangingPunct="1">
              <a:buFont typeface="Wingdings" pitchFamily="2" charset="2"/>
              <a:buNone/>
            </a:pPr>
            <a:endParaRPr lang="en-US" dirty="0" smtClean="0"/>
          </a:p>
          <a:p>
            <a:pPr eaLnBrk="1" hangingPunct="1"/>
            <a:r>
              <a:rPr lang="en-US" dirty="0" smtClean="0"/>
              <a:t>Meaning: we can use the same function- </a:t>
            </a:r>
          </a:p>
          <a:p>
            <a:pPr eaLnBrk="1" hangingPunct="1">
              <a:buFont typeface="Wingdings" pitchFamily="2" charset="2"/>
              <a:buNone/>
            </a:pPr>
            <a:r>
              <a:rPr lang="en-US" dirty="0" smtClean="0"/>
              <a:t>                         name to create functions that</a:t>
            </a:r>
          </a:p>
          <a:p>
            <a:pPr eaLnBrk="1" hangingPunct="1">
              <a:buFont typeface="Wingdings" pitchFamily="2" charset="2"/>
              <a:buNone/>
            </a:pPr>
            <a:r>
              <a:rPr lang="en-US" dirty="0" smtClean="0"/>
              <a:t>                          perform a variety of different </a:t>
            </a:r>
          </a:p>
          <a:p>
            <a:pPr eaLnBrk="1" hangingPunct="1">
              <a:buFont typeface="Wingdings" pitchFamily="2" charset="2"/>
              <a:buNone/>
            </a:pPr>
            <a:r>
              <a:rPr lang="en-US" dirty="0" smtClean="0"/>
              <a:t>                          tasks.</a:t>
            </a:r>
          </a:p>
          <a:p>
            <a:pPr eaLnBrk="1" hangingPunct="1">
              <a:buFont typeface="Wingdings" pitchFamily="2" charset="2"/>
              <a:buNone/>
            </a:pPr>
            <a:r>
              <a:rPr lang="en-US" dirty="0" smtClean="0"/>
              <a:t> This is also known as polymorphism.</a:t>
            </a:r>
          </a:p>
          <a:p>
            <a:pPr eaLnBrk="1" hangingPunct="1">
              <a:buFont typeface="Wingdings" pitchFamily="2" charset="2"/>
              <a:buNone/>
            </a:pPr>
            <a:r>
              <a:rPr lang="en-US" dirty="0" smtClean="0"/>
              <a:t>      SO…..</a:t>
            </a:r>
          </a:p>
          <a:p>
            <a:pPr eaLnBrk="1" hangingPunct="1">
              <a:buFont typeface="Wingdings" pitchFamily="2" charset="2"/>
              <a:buNone/>
            </a:pPr>
            <a:endParaRPr lang="en-US" dirty="0" smtClean="0"/>
          </a:p>
          <a:p>
            <a:pPr eaLnBrk="1" hangingPunct="1"/>
            <a:endParaRPr lang="en-US" dirty="0" smtClean="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66"/>
                </a:solidFill>
              </a:rPr>
              <a:t>C++ program :3</a:t>
            </a:r>
            <a:endParaRPr lang="en-US" dirty="0">
              <a:solidFill>
                <a:srgbClr val="FF0066"/>
              </a:solidFill>
            </a:endParaRPr>
          </a:p>
        </p:txBody>
      </p:sp>
      <p:sp>
        <p:nvSpPr>
          <p:cNvPr id="3" name="Content Placeholder 2"/>
          <p:cNvSpPr>
            <a:spLocks noGrp="1"/>
          </p:cNvSpPr>
          <p:nvPr>
            <p:ph idx="1"/>
          </p:nvPr>
        </p:nvSpPr>
        <p:spPr>
          <a:xfrm>
            <a:off x="457200" y="1295400"/>
            <a:ext cx="8229600" cy="4830763"/>
          </a:xfrm>
        </p:spPr>
        <p:txBody>
          <a:bodyPr>
            <a:normAutofit fontScale="62500" lnSpcReduction="20000"/>
          </a:bodyPr>
          <a:lstStyle/>
          <a:p>
            <a:pPr lvl="1">
              <a:buNone/>
            </a:pPr>
            <a:r>
              <a:rPr lang="en-US" b="1" dirty="0" smtClean="0">
                <a:solidFill>
                  <a:srgbClr val="0000FF"/>
                </a:solidFill>
              </a:rPr>
              <a:t>/* program to learn cascading of input operator and output operator</a:t>
            </a:r>
            <a:endParaRPr lang="en-US" dirty="0" smtClean="0">
              <a:solidFill>
                <a:srgbClr val="0000FF"/>
              </a:solidFill>
            </a:endParaRPr>
          </a:p>
          <a:p>
            <a:pPr lvl="1">
              <a:buNone/>
            </a:pPr>
            <a:r>
              <a:rPr lang="en-US" b="1" dirty="0" smtClean="0">
                <a:solidFill>
                  <a:srgbClr val="0000FF"/>
                </a:solidFill>
              </a:rPr>
              <a:t>      finding sum and difference of 2 integers */</a:t>
            </a:r>
            <a:endParaRPr lang="en-US" dirty="0" smtClean="0">
              <a:solidFill>
                <a:srgbClr val="0000FF"/>
              </a:solidFill>
            </a:endParaRPr>
          </a:p>
          <a:p>
            <a:pPr lvl="1">
              <a:buNone/>
            </a:pPr>
            <a:r>
              <a:rPr lang="en-US" dirty="0" smtClean="0"/>
              <a:t>void main( )</a:t>
            </a:r>
          </a:p>
          <a:p>
            <a:pPr lvl="1">
              <a:buNone/>
            </a:pPr>
            <a:r>
              <a:rPr lang="en-US" dirty="0" smtClean="0"/>
              <a:t>{    </a:t>
            </a:r>
          </a:p>
          <a:p>
            <a:pPr lvl="1">
              <a:buNone/>
            </a:pPr>
            <a:r>
              <a:rPr lang="en-US" dirty="0" smtClean="0"/>
              <a:t>        </a:t>
            </a:r>
            <a:r>
              <a:rPr lang="en-US" dirty="0" err="1" smtClean="0"/>
              <a:t>int</a:t>
            </a:r>
            <a:r>
              <a:rPr lang="en-US" dirty="0" smtClean="0"/>
              <a:t>  n1, n2, SUM, Diff;</a:t>
            </a:r>
          </a:p>
          <a:p>
            <a:pPr lvl="1">
              <a:buNone/>
            </a:pPr>
            <a:r>
              <a:rPr lang="en-US" dirty="0" smtClean="0"/>
              <a:t>       cout&lt;&lt; “Enter two positive integers”;</a:t>
            </a:r>
          </a:p>
          <a:p>
            <a:pPr lvl="1">
              <a:buNone/>
            </a:pPr>
            <a:r>
              <a:rPr lang="en-US" dirty="0" smtClean="0"/>
              <a:t>     </a:t>
            </a:r>
            <a:r>
              <a:rPr lang="en-US" dirty="0" err="1" smtClean="0"/>
              <a:t>cin</a:t>
            </a:r>
            <a:r>
              <a:rPr lang="en-US" dirty="0" smtClean="0"/>
              <a:t>&gt;&gt;n1&gt;&gt;n2;  </a:t>
            </a:r>
          </a:p>
          <a:p>
            <a:pPr lvl="1">
              <a:buNone/>
            </a:pPr>
            <a:r>
              <a:rPr lang="en-US" dirty="0" smtClean="0"/>
              <a:t>   </a:t>
            </a:r>
            <a:r>
              <a:rPr lang="en-US" dirty="0" smtClean="0">
                <a:solidFill>
                  <a:srgbClr val="FF0066"/>
                </a:solidFill>
              </a:rPr>
              <a:t>//cascading input operator or writing multiple input statement.</a:t>
            </a:r>
          </a:p>
          <a:p>
            <a:pPr lvl="1">
              <a:buNone/>
            </a:pPr>
            <a:r>
              <a:rPr lang="en-US" dirty="0" smtClean="0"/>
              <a:t>   SUM = n1 + n2;        Diff = n1 - n2;    </a:t>
            </a:r>
          </a:p>
          <a:p>
            <a:pPr lvl="1">
              <a:buNone/>
            </a:pPr>
            <a:r>
              <a:rPr lang="en-US" dirty="0" smtClean="0">
                <a:solidFill>
                  <a:srgbClr val="FF0066"/>
                </a:solidFill>
              </a:rPr>
              <a:t>   // assignment statements ..</a:t>
            </a:r>
            <a:r>
              <a:rPr lang="en-US" dirty="0" smtClean="0"/>
              <a:t> </a:t>
            </a:r>
          </a:p>
          <a:p>
            <a:pPr lvl="1">
              <a:buNone/>
            </a:pPr>
            <a:r>
              <a:rPr lang="en-US" dirty="0" smtClean="0"/>
              <a:t>//Expression is a Combination of constants &amp; variables together with operators.</a:t>
            </a:r>
          </a:p>
          <a:p>
            <a:pPr lvl="1">
              <a:buNone/>
            </a:pPr>
            <a:endParaRPr lang="en-US" dirty="0" smtClean="0">
              <a:solidFill>
                <a:srgbClr val="FF0066"/>
              </a:solidFill>
            </a:endParaRPr>
          </a:p>
          <a:p>
            <a:pPr lvl="1">
              <a:buNone/>
            </a:pPr>
            <a:r>
              <a:rPr lang="en-US" dirty="0" smtClean="0">
                <a:solidFill>
                  <a:srgbClr val="FF0066"/>
                </a:solidFill>
              </a:rPr>
              <a:t>    //look here how to cascade output operator.. </a:t>
            </a:r>
          </a:p>
          <a:p>
            <a:pPr lvl="1">
              <a:buNone/>
            </a:pPr>
            <a:r>
              <a:rPr lang="en-US" dirty="0" smtClean="0"/>
              <a:t>  cout&lt;&lt;“\n The sum of 2 integers ” &lt;&lt;n1&lt;&lt; “and ” &lt;&lt;n2&lt;&lt;“is = ” &lt;&lt;SUM;</a:t>
            </a:r>
          </a:p>
          <a:p>
            <a:pPr lvl="1">
              <a:buNone/>
            </a:pPr>
            <a:r>
              <a:rPr lang="en-US" dirty="0" smtClean="0"/>
              <a:t>    cout&lt;&lt;“\n The difference is = ” &lt;&lt; Diff; </a:t>
            </a:r>
          </a:p>
          <a:p>
            <a:pPr lvl="1">
              <a:buNone/>
            </a:pPr>
            <a:r>
              <a:rPr lang="en-US" dirty="0" smtClean="0"/>
              <a:t>    getch( );</a:t>
            </a:r>
          </a:p>
          <a:p>
            <a:pPr lvl="1">
              <a:buNone/>
            </a:pPr>
            <a:r>
              <a:rPr lang="en-US" dirty="0" smtClean="0"/>
              <a:t>}</a:t>
            </a:r>
          </a:p>
          <a:p>
            <a:pPr lvl="1">
              <a:buNone/>
            </a:pPr>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200" u="sng" dirty="0" smtClean="0"/>
              <a:t>‘return’ statement</a:t>
            </a:r>
            <a:r>
              <a:rPr lang="en-US" sz="3200" dirty="0" smtClean="0"/>
              <a:t>    </a:t>
            </a:r>
            <a:r>
              <a:rPr lang="en-US" dirty="0" smtClean="0"/>
              <a:t>Syntax :  return;</a:t>
            </a:r>
            <a:endParaRPr lang="en-US" dirty="0"/>
          </a:p>
        </p:txBody>
      </p:sp>
      <p:sp>
        <p:nvSpPr>
          <p:cNvPr id="3" name="Content Placeholder 2"/>
          <p:cNvSpPr>
            <a:spLocks noGrp="1"/>
          </p:cNvSpPr>
          <p:nvPr>
            <p:ph idx="1"/>
          </p:nvPr>
        </p:nvSpPr>
        <p:spPr>
          <a:xfrm>
            <a:off x="457200" y="1219201"/>
            <a:ext cx="7924800" cy="5181599"/>
          </a:xfrm>
        </p:spPr>
        <p:txBody>
          <a:bodyPr>
            <a:noAutofit/>
          </a:bodyPr>
          <a:lstStyle/>
          <a:p>
            <a:pPr>
              <a:lnSpc>
                <a:spcPct val="160000"/>
              </a:lnSpc>
            </a:pPr>
            <a:r>
              <a:rPr lang="en-US" sz="2000" dirty="0" smtClean="0">
                <a:latin typeface="Times New Roman" pitchFamily="18" charset="0"/>
                <a:cs typeface="Times New Roman" pitchFamily="18" charset="0"/>
              </a:rPr>
              <a:t>When the last statement in a function has finished executing, the function terminates and the program returns to the statement following the function call. </a:t>
            </a:r>
          </a:p>
          <a:p>
            <a:pPr>
              <a:lnSpc>
                <a:spcPct val="160000"/>
              </a:lnSpc>
              <a:buNone/>
            </a:pPr>
            <a:endParaRPr lang="en-US" sz="1400" dirty="0" smtClean="0">
              <a:latin typeface="Times New Roman" pitchFamily="18" charset="0"/>
              <a:cs typeface="Times New Roman" pitchFamily="18" charset="0"/>
            </a:endParaRPr>
          </a:p>
          <a:p>
            <a:pPr>
              <a:lnSpc>
                <a:spcPct val="160000"/>
              </a:lnSpc>
            </a:pPr>
            <a:r>
              <a:rPr lang="en-US" sz="2000" dirty="0" smtClean="0">
                <a:latin typeface="Times New Roman" pitchFamily="18" charset="0"/>
                <a:cs typeface="Times New Roman" pitchFamily="18" charset="0"/>
              </a:rPr>
              <a:t>However, it is possible to force a function to return before the execution of the last statement. This is done by using a return statement. </a:t>
            </a:r>
          </a:p>
          <a:p>
            <a:pPr>
              <a:lnSpc>
                <a:spcPct val="160000"/>
              </a:lnSpc>
              <a:buNone/>
            </a:pPr>
            <a:endParaRPr lang="en-US" sz="1400" dirty="0" smtClean="0">
              <a:latin typeface="Times New Roman" pitchFamily="18" charset="0"/>
              <a:cs typeface="Times New Roman" pitchFamily="18" charset="0"/>
            </a:endParaRPr>
          </a:p>
          <a:p>
            <a:pPr>
              <a:lnSpc>
                <a:spcPct val="160000"/>
              </a:lnSpc>
            </a:pPr>
            <a:r>
              <a:rPr lang="en-US" sz="2000" dirty="0" smtClean="0">
                <a:latin typeface="Times New Roman" pitchFamily="18" charset="0"/>
                <a:cs typeface="Times New Roman" pitchFamily="18" charset="0"/>
              </a:rPr>
              <a:t>When this statement is encountered, the function immediately terminates and the program returns. </a:t>
            </a:r>
          </a:p>
          <a:p>
            <a:pPr>
              <a:lnSpc>
                <a:spcPct val="160000"/>
              </a:lnSpc>
              <a:buNone/>
            </a:pPr>
            <a:r>
              <a:rPr lang="en-US" sz="2000" dirty="0" smtClean="0"/>
              <a:t>     </a:t>
            </a:r>
          </a:p>
          <a:p>
            <a:endParaRPr lang="en-US" sz="2000"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a:t>
            </a:r>
            <a:endParaRPr lang="en-US" dirty="0"/>
          </a:p>
        </p:txBody>
      </p:sp>
      <p:sp>
        <p:nvSpPr>
          <p:cNvPr id="3" name="Content Placeholder 2"/>
          <p:cNvSpPr>
            <a:spLocks noGrp="1"/>
          </p:cNvSpPr>
          <p:nvPr>
            <p:ph idx="1"/>
          </p:nvPr>
        </p:nvSpPr>
        <p:spPr/>
        <p:txBody>
          <a:bodyPr/>
          <a:lstStyle/>
          <a:p>
            <a:r>
              <a:rPr lang="en-US" sz="2400" b="1" dirty="0" smtClean="0"/>
              <a:t>Values that are sent into a function are called arguments</a:t>
            </a:r>
            <a:r>
              <a:rPr lang="en-US" sz="2400" dirty="0" smtClean="0"/>
              <a:t>.</a:t>
            </a:r>
            <a:r>
              <a:rPr lang="en-US" dirty="0" smtClean="0"/>
              <a:t> </a:t>
            </a:r>
          </a:p>
          <a:p>
            <a:pPr>
              <a:buNone/>
            </a:pPr>
            <a:r>
              <a:rPr lang="en-US" dirty="0" smtClean="0"/>
              <a:t> </a:t>
            </a:r>
            <a:r>
              <a:rPr lang="en-US" dirty="0" err="1" smtClean="0"/>
              <a:t>e.g</a:t>
            </a:r>
            <a:r>
              <a:rPr lang="en-US" dirty="0" smtClean="0"/>
              <a:t>: float </a:t>
            </a:r>
            <a:r>
              <a:rPr lang="en-US" i="1" dirty="0" smtClean="0"/>
              <a:t>area</a:t>
            </a:r>
            <a:r>
              <a:rPr lang="en-US" dirty="0" smtClean="0"/>
              <a:t>(float ℓ, float </a:t>
            </a:r>
            <a:r>
              <a:rPr lang="en-US" dirty="0" smtClean="0">
                <a:latin typeface="Monotype Corsiva" pitchFamily="66" charset="0"/>
              </a:rPr>
              <a:t>b</a:t>
            </a:r>
            <a:r>
              <a:rPr lang="en-US" dirty="0" smtClean="0">
                <a:latin typeface="Script MT Bold" pitchFamily="66" charset="0"/>
              </a:rPr>
              <a:t> </a:t>
            </a:r>
            <a:r>
              <a:rPr lang="en-US" dirty="0" smtClean="0"/>
              <a:t>);</a:t>
            </a:r>
          </a:p>
          <a:p>
            <a:pPr>
              <a:buNone/>
            </a:pPr>
            <a:endParaRPr lang="en-US" dirty="0" smtClean="0"/>
          </a:p>
          <a:p>
            <a:r>
              <a:rPr lang="en-US" sz="2400" b="1" dirty="0" smtClean="0"/>
              <a:t>Reference variable</a:t>
            </a:r>
          </a:p>
          <a:p>
            <a:pPr>
              <a:buNone/>
            </a:pPr>
            <a:r>
              <a:rPr lang="en-US" sz="2400" b="1" dirty="0" smtClean="0"/>
              <a:t> </a:t>
            </a:r>
            <a:r>
              <a:rPr lang="en-US" dirty="0" err="1" smtClean="0"/>
              <a:t>e.g</a:t>
            </a:r>
            <a:r>
              <a:rPr lang="en-US" dirty="0" smtClean="0"/>
              <a:t>: void </a:t>
            </a:r>
            <a:r>
              <a:rPr lang="en-US" dirty="0" err="1" smtClean="0"/>
              <a:t>doubleNum</a:t>
            </a:r>
            <a:r>
              <a:rPr lang="en-US" dirty="0" smtClean="0"/>
              <a:t>(</a:t>
            </a:r>
            <a:r>
              <a:rPr lang="en-US" dirty="0" err="1" smtClean="0"/>
              <a:t>int</a:t>
            </a:r>
            <a:r>
              <a:rPr lang="en-US" dirty="0" smtClean="0"/>
              <a:t> </a:t>
            </a:r>
            <a:r>
              <a:rPr lang="en-US" dirty="0" smtClean="0">
                <a:solidFill>
                  <a:srgbClr val="FF0000"/>
                </a:solidFill>
              </a:rPr>
              <a:t>&amp;</a:t>
            </a:r>
            <a:r>
              <a:rPr lang="en-US" dirty="0" err="1" smtClean="0">
                <a:solidFill>
                  <a:srgbClr val="FF0000"/>
                </a:solidFill>
              </a:rPr>
              <a:t>refVar</a:t>
            </a:r>
            <a:r>
              <a:rPr lang="en-US" dirty="0" smtClean="0"/>
              <a:t>)</a:t>
            </a: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u="sng" dirty="0" smtClean="0"/>
              <a:t>Call by reference and Return by reference</a:t>
            </a:r>
            <a:r>
              <a:rPr lang="en-US" dirty="0" smtClean="0"/>
              <a:t/>
            </a:r>
            <a:br>
              <a:rPr lang="en-US" dirty="0" smtClean="0"/>
            </a:br>
            <a:endParaRPr lang="en-US"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pPr>
              <a:lnSpc>
                <a:spcPct val="210000"/>
              </a:lnSpc>
            </a:pPr>
            <a:r>
              <a:rPr lang="en-US" sz="2400" dirty="0" smtClean="0"/>
              <a:t>A reference variable provides an </a:t>
            </a:r>
            <a:r>
              <a:rPr lang="en-US" sz="2400" b="1" dirty="0" smtClean="0">
                <a:solidFill>
                  <a:srgbClr val="0000FF"/>
                </a:solidFill>
              </a:rPr>
              <a:t>alternative name </a:t>
            </a:r>
            <a:r>
              <a:rPr lang="en-US" sz="2400" dirty="0" smtClean="0"/>
              <a:t>(alias )for a previously defined variable. In C++, provision of this reference variable is useful in passing parameters to the functions by reference. When we pass arguments by reference, the ‘formal’ arguments in the called function become aliases to the ‘actual’ arguments in the calling function. This means that when the function is working with its own arguments, it is actually working on the original data.</a:t>
            </a:r>
            <a:br>
              <a:rPr lang="en-US" sz="2400" dirty="0" smtClean="0"/>
            </a:br>
            <a:r>
              <a:rPr lang="en-US" sz="2400" dirty="0" smtClean="0">
                <a:solidFill>
                  <a:srgbClr val="FF0066"/>
                </a:solidFill>
              </a:rPr>
              <a:t>( Any changes made to the reference variable are actually performed on the variable for which it is an alias.)</a:t>
            </a:r>
          </a:p>
          <a:p>
            <a:pPr>
              <a:buNone/>
            </a:pPr>
            <a:r>
              <a:rPr lang="en-US" dirty="0" smtClean="0"/>
              <a:t>    </a:t>
            </a: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program</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dirty="0" smtClean="0"/>
              <a:t>// use of ref. variable as a function parameter.</a:t>
            </a:r>
          </a:p>
          <a:p>
            <a:pPr>
              <a:buNone/>
            </a:pPr>
            <a:r>
              <a:rPr lang="en-US" dirty="0" smtClean="0"/>
              <a:t>        //call by reference</a:t>
            </a:r>
          </a:p>
          <a:p>
            <a:pPr>
              <a:buNone/>
            </a:pPr>
            <a:r>
              <a:rPr lang="en-US" dirty="0" smtClean="0"/>
              <a:t>       #include&lt;iostream.h&gt;  </a:t>
            </a:r>
          </a:p>
          <a:p>
            <a:pPr>
              <a:buNone/>
            </a:pPr>
            <a:r>
              <a:rPr lang="en-US" dirty="0" smtClean="0"/>
              <a:t>       void </a:t>
            </a:r>
            <a:r>
              <a:rPr lang="en-US" dirty="0" err="1" smtClean="0"/>
              <a:t>doubleNum</a:t>
            </a:r>
            <a:r>
              <a:rPr lang="en-US" dirty="0" smtClean="0"/>
              <a:t>(</a:t>
            </a:r>
            <a:r>
              <a:rPr lang="en-US" dirty="0" err="1" smtClean="0"/>
              <a:t>int</a:t>
            </a:r>
            <a:r>
              <a:rPr lang="en-US" dirty="0" smtClean="0"/>
              <a:t> &amp;);         //prototype</a:t>
            </a:r>
          </a:p>
          <a:p>
            <a:pPr>
              <a:buNone/>
            </a:pPr>
            <a:r>
              <a:rPr lang="en-US" dirty="0" smtClean="0"/>
              <a:t>       void main(void)</a:t>
            </a:r>
          </a:p>
          <a:p>
            <a:pPr>
              <a:buNone/>
            </a:pPr>
            <a:r>
              <a:rPr lang="en-US" dirty="0" smtClean="0"/>
              <a:t>     {</a:t>
            </a:r>
          </a:p>
          <a:p>
            <a:pPr>
              <a:buNone/>
            </a:pPr>
            <a:r>
              <a:rPr lang="en-US" dirty="0" smtClean="0"/>
              <a:t>         </a:t>
            </a:r>
            <a:r>
              <a:rPr lang="en-US" dirty="0" err="1" smtClean="0"/>
              <a:t>int</a:t>
            </a:r>
            <a:r>
              <a:rPr lang="en-US" dirty="0" smtClean="0"/>
              <a:t> value =3;</a:t>
            </a:r>
          </a:p>
          <a:p>
            <a:pPr>
              <a:buNone/>
            </a:pPr>
            <a:r>
              <a:rPr lang="en-US" dirty="0" smtClean="0"/>
              <a:t>        cout&lt;&lt; “In main, the value is ”&lt;&lt;value&lt;&lt;endl;</a:t>
            </a:r>
          </a:p>
          <a:p>
            <a:pPr>
              <a:buNone/>
            </a:pPr>
            <a:r>
              <a:rPr lang="en-US" dirty="0" smtClean="0"/>
              <a:t>        cout&lt;&lt; “calling </a:t>
            </a:r>
            <a:r>
              <a:rPr lang="en-US" dirty="0" err="1" smtClean="0"/>
              <a:t>doubleNum</a:t>
            </a:r>
            <a:r>
              <a:rPr lang="en-US" dirty="0" smtClean="0"/>
              <a:t>  ”&lt;&lt;endl;</a:t>
            </a:r>
          </a:p>
          <a:p>
            <a:pPr>
              <a:buNone/>
            </a:pPr>
            <a:r>
              <a:rPr lang="en-US" dirty="0" smtClean="0"/>
              <a:t>        </a:t>
            </a:r>
            <a:r>
              <a:rPr lang="en-US" dirty="0" err="1" smtClean="0"/>
              <a:t>doubleNum</a:t>
            </a:r>
            <a:r>
              <a:rPr lang="en-US" dirty="0" smtClean="0"/>
              <a:t>(value);         //function call</a:t>
            </a:r>
          </a:p>
          <a:p>
            <a:pPr>
              <a:buNone/>
            </a:pPr>
            <a:r>
              <a:rPr lang="en-US" dirty="0" smtClean="0"/>
              <a:t>          cout&lt;&lt; “Back into main, the value is”&lt;&lt;value&lt;&lt;endl;</a:t>
            </a:r>
          </a:p>
          <a:p>
            <a:pPr>
              <a:buNone/>
            </a:pPr>
            <a:r>
              <a:rPr lang="en-US" dirty="0" smtClean="0"/>
              <a:t>       }</a:t>
            </a:r>
          </a:p>
          <a:p>
            <a:pPr>
              <a:buNone/>
            </a:pPr>
            <a:r>
              <a:rPr lang="en-US" dirty="0" smtClean="0"/>
              <a:t>           void </a:t>
            </a:r>
            <a:r>
              <a:rPr lang="en-US" dirty="0" err="1" smtClean="0"/>
              <a:t>doubleNum</a:t>
            </a:r>
            <a:r>
              <a:rPr lang="en-US" dirty="0" smtClean="0"/>
              <a:t>(</a:t>
            </a:r>
            <a:r>
              <a:rPr lang="en-US" dirty="0" err="1" smtClean="0"/>
              <a:t>int</a:t>
            </a:r>
            <a:r>
              <a:rPr lang="en-US" dirty="0" smtClean="0"/>
              <a:t> &amp;</a:t>
            </a:r>
            <a:r>
              <a:rPr lang="en-US" dirty="0" err="1" smtClean="0"/>
              <a:t>refVar</a:t>
            </a:r>
            <a:r>
              <a:rPr lang="en-US" dirty="0" smtClean="0"/>
              <a:t>)                       </a:t>
            </a:r>
          </a:p>
          <a:p>
            <a:pPr>
              <a:buNone/>
            </a:pPr>
            <a:r>
              <a:rPr lang="en-US" dirty="0" smtClean="0"/>
              <a:t>               {</a:t>
            </a:r>
          </a:p>
          <a:p>
            <a:pPr>
              <a:buNone/>
            </a:pPr>
            <a:r>
              <a:rPr lang="en-US" dirty="0" smtClean="0"/>
              <a:t>                   </a:t>
            </a:r>
            <a:r>
              <a:rPr lang="en-US" dirty="0" err="1" smtClean="0"/>
              <a:t>refVar</a:t>
            </a:r>
            <a:r>
              <a:rPr lang="en-US" dirty="0" smtClean="0"/>
              <a:t>* =2;</a:t>
            </a:r>
          </a:p>
          <a:p>
            <a:pPr>
              <a:buNone/>
            </a:pP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Passing a value or values</a:t>
            </a:r>
            <a:endParaRPr lang="en-US" dirty="0"/>
          </a:p>
        </p:txBody>
      </p:sp>
      <p:sp>
        <p:nvSpPr>
          <p:cNvPr id="3" name="Content Placeholder 2"/>
          <p:cNvSpPr>
            <a:spLocks noGrp="1"/>
          </p:cNvSpPr>
          <p:nvPr>
            <p:ph idx="1"/>
          </p:nvPr>
        </p:nvSpPr>
        <p:spPr>
          <a:xfrm>
            <a:off x="457200" y="838200"/>
            <a:ext cx="8229600" cy="5410200"/>
          </a:xfrm>
        </p:spPr>
        <p:txBody>
          <a:bodyPr>
            <a:normAutofit fontScale="92500" lnSpcReduction="10000"/>
          </a:bodyPr>
          <a:lstStyle/>
          <a:p>
            <a:pPr>
              <a:buClr>
                <a:srgbClr val="00B0F0"/>
              </a:buClr>
              <a:buFont typeface="Calibri" pitchFamily="34" charset="0"/>
              <a:buChar char="→"/>
            </a:pPr>
            <a:r>
              <a:rPr lang="en-US" sz="2400" dirty="0" smtClean="0"/>
              <a:t>Values that are sent into a function are called </a:t>
            </a:r>
            <a:r>
              <a:rPr lang="en-US" sz="2400" dirty="0" smtClean="0">
                <a:solidFill>
                  <a:srgbClr val="0000FF"/>
                </a:solidFill>
              </a:rPr>
              <a:t>arguments</a:t>
            </a:r>
            <a:r>
              <a:rPr lang="en-US" dirty="0" smtClean="0"/>
              <a:t>.</a:t>
            </a:r>
          </a:p>
          <a:p>
            <a:pPr marL="91440">
              <a:buClr>
                <a:srgbClr val="00B0F0"/>
              </a:buClr>
              <a:buNone/>
            </a:pPr>
            <a:r>
              <a:rPr lang="en-US" dirty="0" smtClean="0"/>
              <a:t>        </a:t>
            </a:r>
            <a:r>
              <a:rPr lang="en-US" sz="2400" dirty="0" err="1" smtClean="0"/>
              <a:t>e.g</a:t>
            </a:r>
            <a:r>
              <a:rPr lang="en-US" sz="2400" dirty="0" smtClean="0"/>
              <a:t> shop(</a:t>
            </a:r>
            <a:r>
              <a:rPr lang="en-US" sz="2400" dirty="0" smtClean="0">
                <a:solidFill>
                  <a:srgbClr val="0000FF"/>
                </a:solidFill>
              </a:rPr>
              <a:t>10</a:t>
            </a:r>
            <a:r>
              <a:rPr lang="en-US" sz="2400" dirty="0" smtClean="0"/>
              <a:t>);</a:t>
            </a:r>
          </a:p>
          <a:p>
            <a:pPr>
              <a:buClr>
                <a:srgbClr val="00B0F0"/>
              </a:buClr>
              <a:buFont typeface="Calibri" pitchFamily="34" charset="0"/>
              <a:buChar char="→"/>
            </a:pPr>
            <a:r>
              <a:rPr lang="en-US" sz="2400" dirty="0" smtClean="0">
                <a:solidFill>
                  <a:srgbClr val="FF0066"/>
                </a:solidFill>
              </a:rPr>
              <a:t>Parameters</a:t>
            </a:r>
            <a:r>
              <a:rPr lang="en-US" sz="2400" dirty="0" smtClean="0"/>
              <a:t> in the function header are also called as </a:t>
            </a:r>
            <a:r>
              <a:rPr lang="en-US" sz="2400" dirty="0" smtClean="0">
                <a:solidFill>
                  <a:srgbClr val="FF0066"/>
                </a:solidFill>
              </a:rPr>
              <a:t>formal arguments. </a:t>
            </a:r>
            <a:r>
              <a:rPr lang="en-US" sz="2400" dirty="0" smtClean="0"/>
              <a:t>         </a:t>
            </a:r>
            <a:r>
              <a:rPr lang="en-US" sz="2400" dirty="0" err="1" smtClean="0"/>
              <a:t>e.g</a:t>
            </a:r>
            <a:r>
              <a:rPr lang="en-US" sz="2400" dirty="0" smtClean="0"/>
              <a:t>     void </a:t>
            </a:r>
            <a:r>
              <a:rPr lang="en-US" sz="2400" i="1" dirty="0" err="1" smtClean="0"/>
              <a:t>calArea</a:t>
            </a:r>
            <a:r>
              <a:rPr lang="en-US" sz="2400" dirty="0" smtClean="0"/>
              <a:t>(</a:t>
            </a:r>
            <a:r>
              <a:rPr lang="en-US" sz="2400" dirty="0" err="1" smtClean="0"/>
              <a:t>int</a:t>
            </a:r>
            <a:r>
              <a:rPr lang="en-US" sz="2400" dirty="0" smtClean="0"/>
              <a:t> </a:t>
            </a:r>
            <a:r>
              <a:rPr lang="en-US" sz="2400" i="1" dirty="0" smtClean="0">
                <a:solidFill>
                  <a:srgbClr val="FF0066"/>
                </a:solidFill>
              </a:rPr>
              <a:t>count</a:t>
            </a:r>
            <a:r>
              <a:rPr lang="en-US" sz="2400" dirty="0" smtClean="0"/>
              <a:t>)</a:t>
            </a:r>
          </a:p>
          <a:p>
            <a:pPr>
              <a:buClr>
                <a:srgbClr val="00B0F0"/>
              </a:buClr>
              <a:buNone/>
            </a:pPr>
            <a:r>
              <a:rPr lang="en-US" sz="2400" dirty="0" smtClean="0">
                <a:solidFill>
                  <a:schemeClr val="accent2">
                    <a:lumMod val="75000"/>
                  </a:schemeClr>
                </a:solidFill>
              </a:rPr>
              <a:t>     // passing a value?  how? Pay attention </a:t>
            </a:r>
          </a:p>
          <a:p>
            <a:pPr>
              <a:buClr>
                <a:srgbClr val="00B0F0"/>
              </a:buClr>
              <a:buNone/>
            </a:pPr>
            <a:r>
              <a:rPr lang="en-US" sz="2400" dirty="0" smtClean="0">
                <a:solidFill>
                  <a:schemeClr val="accent2">
                    <a:lumMod val="75000"/>
                  </a:schemeClr>
                </a:solidFill>
              </a:rPr>
              <a:t>     void </a:t>
            </a:r>
            <a:r>
              <a:rPr lang="en-US" sz="2400" i="1" dirty="0" err="1" smtClean="0">
                <a:solidFill>
                  <a:schemeClr val="accent2">
                    <a:lumMod val="75000"/>
                  </a:schemeClr>
                </a:solidFill>
              </a:rPr>
              <a:t>passVal</a:t>
            </a:r>
            <a:r>
              <a:rPr lang="en-US" sz="2400" dirty="0" smtClean="0">
                <a:solidFill>
                  <a:schemeClr val="accent2">
                    <a:lumMod val="75000"/>
                  </a:schemeClr>
                </a:solidFill>
              </a:rPr>
              <a:t> (</a:t>
            </a:r>
            <a:r>
              <a:rPr lang="en-US" sz="2400" dirty="0" err="1" smtClean="0">
                <a:solidFill>
                  <a:schemeClr val="accent2">
                    <a:lumMod val="75000"/>
                  </a:schemeClr>
                </a:solidFill>
              </a:rPr>
              <a:t>int</a:t>
            </a:r>
            <a:r>
              <a:rPr lang="en-US" sz="2400" dirty="0" smtClean="0">
                <a:solidFill>
                  <a:schemeClr val="accent2">
                    <a:lumMod val="75000"/>
                  </a:schemeClr>
                </a:solidFill>
              </a:rPr>
              <a:t>);             //prototype</a:t>
            </a:r>
          </a:p>
          <a:p>
            <a:pPr>
              <a:buClr>
                <a:srgbClr val="00B0F0"/>
              </a:buClr>
              <a:buNone/>
            </a:pPr>
            <a:r>
              <a:rPr lang="en-US" sz="2400" dirty="0" smtClean="0">
                <a:solidFill>
                  <a:schemeClr val="accent2">
                    <a:lumMod val="75000"/>
                  </a:schemeClr>
                </a:solidFill>
              </a:rPr>
              <a:t>      void main( )</a:t>
            </a:r>
          </a:p>
          <a:p>
            <a:pPr>
              <a:buClr>
                <a:srgbClr val="00B0F0"/>
              </a:buClr>
              <a:buNone/>
            </a:pPr>
            <a:r>
              <a:rPr lang="en-US" sz="2400" dirty="0" smtClean="0">
                <a:solidFill>
                  <a:schemeClr val="accent2">
                    <a:lumMod val="75000"/>
                  </a:schemeClr>
                </a:solidFill>
              </a:rPr>
              <a:t>{  </a:t>
            </a:r>
            <a:r>
              <a:rPr lang="en-US" sz="2400" i="1" dirty="0" err="1" smtClean="0">
                <a:solidFill>
                  <a:schemeClr val="accent2">
                    <a:lumMod val="75000"/>
                  </a:schemeClr>
                </a:solidFill>
              </a:rPr>
              <a:t>passVal</a:t>
            </a:r>
            <a:r>
              <a:rPr lang="en-US" sz="2400" dirty="0" smtClean="0">
                <a:solidFill>
                  <a:schemeClr val="accent2">
                    <a:lumMod val="75000"/>
                  </a:schemeClr>
                </a:solidFill>
              </a:rPr>
              <a:t>(65);           //call … pass 65</a:t>
            </a:r>
          </a:p>
          <a:p>
            <a:pPr>
              <a:buClr>
                <a:srgbClr val="00B0F0"/>
              </a:buClr>
              <a:buNone/>
            </a:pPr>
            <a:r>
              <a:rPr lang="en-US" sz="2400" dirty="0" smtClean="0">
                <a:solidFill>
                  <a:schemeClr val="accent2">
                    <a:lumMod val="75000"/>
                  </a:schemeClr>
                </a:solidFill>
              </a:rPr>
              <a:t>       </a:t>
            </a:r>
            <a:r>
              <a:rPr lang="en-US" sz="2400" i="1" dirty="0" err="1" smtClean="0">
                <a:solidFill>
                  <a:schemeClr val="accent2">
                    <a:lumMod val="75000"/>
                  </a:schemeClr>
                </a:solidFill>
              </a:rPr>
              <a:t>passVal</a:t>
            </a:r>
            <a:r>
              <a:rPr lang="en-US" sz="2400" dirty="0" smtClean="0">
                <a:solidFill>
                  <a:schemeClr val="accent2">
                    <a:lumMod val="75000"/>
                  </a:schemeClr>
                </a:solidFill>
              </a:rPr>
              <a:t>(20);           //call … pass 20</a:t>
            </a:r>
          </a:p>
          <a:p>
            <a:pPr>
              <a:buClr>
                <a:srgbClr val="00B0F0"/>
              </a:buClr>
              <a:buNone/>
            </a:pPr>
            <a:r>
              <a:rPr lang="en-US" sz="2400" i="1" dirty="0" smtClean="0">
                <a:solidFill>
                  <a:schemeClr val="accent2">
                    <a:lumMod val="75000"/>
                  </a:schemeClr>
                </a:solidFill>
              </a:rPr>
              <a:t>        </a:t>
            </a:r>
            <a:r>
              <a:rPr lang="en-US" sz="2400" i="1" dirty="0" err="1" smtClean="0">
                <a:solidFill>
                  <a:schemeClr val="accent2">
                    <a:lumMod val="75000"/>
                  </a:schemeClr>
                </a:solidFill>
              </a:rPr>
              <a:t>passVal</a:t>
            </a:r>
            <a:r>
              <a:rPr lang="en-US" sz="2400" dirty="0" smtClean="0">
                <a:solidFill>
                  <a:schemeClr val="accent2">
                    <a:lumMod val="75000"/>
                  </a:schemeClr>
                </a:solidFill>
              </a:rPr>
              <a:t>(16);           //call … pass 16</a:t>
            </a:r>
          </a:p>
          <a:p>
            <a:pPr>
              <a:buClr>
                <a:srgbClr val="00B0F0"/>
              </a:buClr>
              <a:buNone/>
            </a:pPr>
            <a:r>
              <a:rPr lang="en-US" sz="2400" dirty="0" smtClean="0">
                <a:solidFill>
                  <a:schemeClr val="accent2">
                    <a:lumMod val="75000"/>
                  </a:schemeClr>
                </a:solidFill>
              </a:rPr>
              <a:t>   </a:t>
            </a:r>
            <a:r>
              <a:rPr lang="en-US" sz="2400" dirty="0" err="1" smtClean="0">
                <a:solidFill>
                  <a:schemeClr val="accent2">
                    <a:lumMod val="75000"/>
                  </a:schemeClr>
                </a:solidFill>
              </a:rPr>
              <a:t>cout</a:t>
            </a:r>
            <a:r>
              <a:rPr lang="en-US" sz="2400" dirty="0" smtClean="0">
                <a:solidFill>
                  <a:schemeClr val="accent2">
                    <a:lumMod val="75000"/>
                  </a:schemeClr>
                </a:solidFill>
              </a:rPr>
              <a:t>&lt;&lt;“ I know how to pass a value.”; </a:t>
            </a:r>
            <a:r>
              <a:rPr lang="en-US" sz="2400" dirty="0" err="1" smtClean="0">
                <a:solidFill>
                  <a:schemeClr val="accent2">
                    <a:lumMod val="75000"/>
                  </a:schemeClr>
                </a:solidFill>
              </a:rPr>
              <a:t>getch</a:t>
            </a:r>
            <a:r>
              <a:rPr lang="en-US" sz="2400" dirty="0" smtClean="0">
                <a:solidFill>
                  <a:schemeClr val="accent2">
                    <a:lumMod val="75000"/>
                  </a:schemeClr>
                </a:solidFill>
              </a:rPr>
              <a:t>(); }</a:t>
            </a:r>
          </a:p>
          <a:p>
            <a:pPr>
              <a:buClr>
                <a:srgbClr val="00B0F0"/>
              </a:buClr>
              <a:buNone/>
            </a:pPr>
            <a:r>
              <a:rPr lang="en-US" sz="2400" dirty="0" smtClean="0"/>
              <a:t>            </a:t>
            </a:r>
          </a:p>
          <a:p>
            <a:pPr>
              <a:buClr>
                <a:srgbClr val="00B0F0"/>
              </a:buClr>
              <a:buNone/>
            </a:pPr>
            <a:r>
              <a:rPr lang="en-US" sz="2400" dirty="0" smtClean="0"/>
              <a:t>       void </a:t>
            </a:r>
            <a:r>
              <a:rPr lang="en-US" sz="2400" i="1" dirty="0" err="1" smtClean="0"/>
              <a:t>passVal</a:t>
            </a:r>
            <a:r>
              <a:rPr lang="en-US" sz="2400" dirty="0" smtClean="0"/>
              <a:t> (</a:t>
            </a:r>
            <a:r>
              <a:rPr lang="en-US" sz="2400" dirty="0" err="1" smtClean="0"/>
              <a:t>int</a:t>
            </a:r>
            <a:r>
              <a:rPr lang="en-US" sz="2400" dirty="0" smtClean="0"/>
              <a:t>  x)</a:t>
            </a:r>
          </a:p>
          <a:p>
            <a:pPr>
              <a:buClr>
                <a:srgbClr val="00B0F0"/>
              </a:buClr>
              <a:buNone/>
            </a:pPr>
            <a:r>
              <a:rPr lang="en-US" sz="2400" dirty="0" smtClean="0"/>
              <a:t>{     </a:t>
            </a:r>
            <a:r>
              <a:rPr lang="en-US" sz="2400" dirty="0" err="1" smtClean="0"/>
              <a:t>cout</a:t>
            </a:r>
            <a:r>
              <a:rPr lang="en-US" sz="2400" dirty="0" smtClean="0"/>
              <a:t>&lt;&lt;“ the value is = ” &lt;&lt; x; }</a:t>
            </a:r>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cxnSp>
        <p:nvCxnSpPr>
          <p:cNvPr id="35" name="Curved Connector 34"/>
          <p:cNvCxnSpPr/>
          <p:nvPr/>
        </p:nvCxnSpPr>
        <p:spPr>
          <a:xfrm flipV="1">
            <a:off x="2590800" y="1371600"/>
            <a:ext cx="4876800" cy="228600"/>
          </a:xfrm>
          <a:prstGeom prst="curvedConnector3">
            <a:avLst>
              <a:gd name="adj1" fmla="val 4630"/>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B6F15528-21DE-4FAA-801E-634DDDAF4B2B}" type="slidenum">
              <a:rPr lang="en-US" smtClean="0"/>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2700" u="sng" dirty="0" smtClean="0"/>
              <a:t/>
            </a:r>
            <a:br>
              <a:rPr lang="en-US" sz="2700" u="sng" dirty="0" smtClean="0"/>
            </a:br>
            <a:r>
              <a:rPr lang="en-US" sz="2700" u="sng" dirty="0" smtClean="0"/>
              <a:t/>
            </a:r>
            <a:br>
              <a:rPr lang="en-US" sz="2700" u="sng" dirty="0" smtClean="0"/>
            </a:br>
            <a:r>
              <a:rPr lang="en-US" sz="2700" u="sng" dirty="0" smtClean="0"/>
              <a:t/>
            </a:r>
            <a:br>
              <a:rPr lang="en-US" sz="2700" u="sng" dirty="0" smtClean="0"/>
            </a:br>
            <a:r>
              <a:rPr lang="en-US" sz="2700" b="1" u="sng" dirty="0" smtClean="0"/>
              <a:t> Returning a value from a function, another </a:t>
            </a:r>
            <a:r>
              <a:rPr lang="en-US" sz="2700" b="1" u="sng" dirty="0" err="1" smtClean="0"/>
              <a:t>e.g</a:t>
            </a:r>
            <a:r>
              <a:rPr lang="en-US" sz="2700" b="1" u="sng" dirty="0" smtClean="0"/>
              <a:t>  </a:t>
            </a:r>
            <a:r>
              <a:rPr lang="en-US" dirty="0" smtClean="0"/>
              <a:t/>
            </a:r>
            <a:br>
              <a:rPr lang="en-US" dirty="0" smtClean="0"/>
            </a:br>
            <a:endParaRPr lang="en-US" dirty="0"/>
          </a:p>
        </p:txBody>
      </p:sp>
      <p:sp>
        <p:nvSpPr>
          <p:cNvPr id="3" name="Text Placeholder 2"/>
          <p:cNvSpPr>
            <a:spLocks noGrp="1"/>
          </p:cNvSpPr>
          <p:nvPr>
            <p:ph type="body" idx="1"/>
          </p:nvPr>
        </p:nvSpPr>
        <p:spPr>
          <a:xfrm>
            <a:off x="457200" y="914401"/>
            <a:ext cx="4040188" cy="457199"/>
          </a:xfrm>
        </p:spPr>
        <p:txBody>
          <a:bodyPr>
            <a:normAutofit lnSpcReduction="10000"/>
          </a:bodyPr>
          <a:lstStyle/>
          <a:p>
            <a:r>
              <a:rPr lang="en-US" dirty="0" smtClean="0"/>
              <a:t> </a:t>
            </a:r>
            <a:r>
              <a:rPr lang="en-US" u="sng" dirty="0" smtClean="0">
                <a:solidFill>
                  <a:srgbClr val="0000FF"/>
                </a:solidFill>
              </a:rPr>
              <a:t>main program</a:t>
            </a:r>
            <a:endParaRPr lang="en-US" u="sng" dirty="0">
              <a:solidFill>
                <a:srgbClr val="0000FF"/>
              </a:solidFill>
            </a:endParaRPr>
          </a:p>
        </p:txBody>
      </p:sp>
      <p:sp>
        <p:nvSpPr>
          <p:cNvPr id="4" name="Content Placeholder 3"/>
          <p:cNvSpPr>
            <a:spLocks noGrp="1"/>
          </p:cNvSpPr>
          <p:nvPr>
            <p:ph sz="half" idx="2"/>
          </p:nvPr>
        </p:nvSpPr>
        <p:spPr>
          <a:xfrm>
            <a:off x="457200" y="1600200"/>
            <a:ext cx="4343400" cy="4525963"/>
          </a:xfrm>
        </p:spPr>
        <p:txBody>
          <a:bodyPr>
            <a:normAutofit fontScale="92500" lnSpcReduction="20000"/>
          </a:bodyPr>
          <a:lstStyle/>
          <a:p>
            <a:pPr indent="176213">
              <a:buNone/>
            </a:pPr>
            <a:r>
              <a:rPr lang="en-US" dirty="0" smtClean="0">
                <a:solidFill>
                  <a:schemeClr val="accent2">
                    <a:lumMod val="75000"/>
                  </a:schemeClr>
                </a:solidFill>
              </a:rPr>
              <a:t>#include&lt;iostream.h&gt;</a:t>
            </a:r>
          </a:p>
          <a:p>
            <a:pPr indent="176213">
              <a:buNone/>
            </a:pPr>
            <a:r>
              <a:rPr lang="en-US" dirty="0" smtClean="0">
                <a:solidFill>
                  <a:schemeClr val="accent2">
                    <a:lumMod val="75000"/>
                  </a:schemeClr>
                </a:solidFill>
              </a:rPr>
              <a:t>#include&lt;conio.h&gt;</a:t>
            </a:r>
          </a:p>
          <a:p>
            <a:pPr indent="176213">
              <a:buNone/>
            </a:pPr>
            <a:r>
              <a:rPr lang="en-US" dirty="0" err="1" smtClean="0">
                <a:solidFill>
                  <a:schemeClr val="accent2">
                    <a:lumMod val="75000"/>
                  </a:schemeClr>
                </a:solidFill>
              </a:rPr>
              <a:t>int</a:t>
            </a:r>
            <a:r>
              <a:rPr lang="en-US" dirty="0" smtClean="0">
                <a:solidFill>
                  <a:schemeClr val="accent2">
                    <a:lumMod val="75000"/>
                  </a:schemeClr>
                </a:solidFill>
              </a:rPr>
              <a:t> </a:t>
            </a:r>
            <a:r>
              <a:rPr lang="en-US" i="1" dirty="0" smtClean="0">
                <a:solidFill>
                  <a:schemeClr val="accent2">
                    <a:lumMod val="75000"/>
                  </a:schemeClr>
                </a:solidFill>
              </a:rPr>
              <a:t>square</a:t>
            </a:r>
            <a:r>
              <a:rPr lang="en-US" dirty="0" smtClean="0">
                <a:solidFill>
                  <a:schemeClr val="accent2">
                    <a:lumMod val="75000"/>
                  </a:schemeClr>
                </a:solidFill>
              </a:rPr>
              <a:t>(</a:t>
            </a:r>
            <a:r>
              <a:rPr lang="en-US" dirty="0" err="1" smtClean="0">
                <a:solidFill>
                  <a:schemeClr val="accent2">
                    <a:lumMod val="75000"/>
                  </a:schemeClr>
                </a:solidFill>
              </a:rPr>
              <a:t>int</a:t>
            </a:r>
            <a:r>
              <a:rPr lang="en-US" dirty="0" smtClean="0">
                <a:solidFill>
                  <a:schemeClr val="accent2">
                    <a:lumMod val="75000"/>
                  </a:schemeClr>
                </a:solidFill>
              </a:rPr>
              <a:t>);</a:t>
            </a:r>
          </a:p>
          <a:p>
            <a:pPr indent="176213">
              <a:buNone/>
            </a:pPr>
            <a:r>
              <a:rPr lang="en-US" dirty="0" smtClean="0">
                <a:solidFill>
                  <a:schemeClr val="accent2">
                    <a:lumMod val="75000"/>
                  </a:schemeClr>
                </a:solidFill>
              </a:rPr>
              <a:t>void main()</a:t>
            </a:r>
          </a:p>
          <a:p>
            <a:pPr indent="176213">
              <a:buNone/>
            </a:pPr>
            <a:r>
              <a:rPr lang="en-US" dirty="0" smtClean="0">
                <a:solidFill>
                  <a:schemeClr val="accent2">
                    <a:lumMod val="75000"/>
                  </a:schemeClr>
                </a:solidFill>
              </a:rPr>
              <a:t>{   </a:t>
            </a:r>
          </a:p>
          <a:p>
            <a:pPr indent="176213">
              <a:buNone/>
            </a:pPr>
            <a:r>
              <a:rPr lang="en-US" dirty="0" smtClean="0">
                <a:solidFill>
                  <a:schemeClr val="accent2">
                    <a:lumMod val="75000"/>
                  </a:schemeClr>
                </a:solidFill>
              </a:rPr>
              <a:t>  </a:t>
            </a:r>
            <a:r>
              <a:rPr lang="en-US" dirty="0" err="1" smtClean="0">
                <a:solidFill>
                  <a:schemeClr val="accent2">
                    <a:lumMod val="75000"/>
                  </a:schemeClr>
                </a:solidFill>
              </a:rPr>
              <a:t>int</a:t>
            </a:r>
            <a:r>
              <a:rPr lang="en-US" dirty="0" smtClean="0">
                <a:solidFill>
                  <a:schemeClr val="accent2">
                    <a:lumMod val="75000"/>
                  </a:schemeClr>
                </a:solidFill>
              </a:rPr>
              <a:t> N, Result;</a:t>
            </a:r>
          </a:p>
          <a:p>
            <a:pPr indent="176213">
              <a:buNone/>
            </a:pPr>
            <a:r>
              <a:rPr lang="en-US" dirty="0" err="1" smtClean="0">
                <a:solidFill>
                  <a:schemeClr val="accent2">
                    <a:lumMod val="75000"/>
                  </a:schemeClr>
                </a:solidFill>
              </a:rPr>
              <a:t>cout</a:t>
            </a:r>
            <a:r>
              <a:rPr lang="en-US" dirty="0" smtClean="0">
                <a:solidFill>
                  <a:schemeClr val="accent2">
                    <a:lumMod val="75000"/>
                  </a:schemeClr>
                </a:solidFill>
              </a:rPr>
              <a:t>&lt;&lt;“Enter an integer\n”;</a:t>
            </a:r>
          </a:p>
          <a:p>
            <a:pPr indent="176213">
              <a:buNone/>
            </a:pPr>
            <a:r>
              <a:rPr lang="en-US" dirty="0" smtClean="0">
                <a:solidFill>
                  <a:srgbClr val="00B050"/>
                </a:solidFill>
              </a:rPr>
              <a:t> </a:t>
            </a:r>
            <a:r>
              <a:rPr lang="en-US" dirty="0" smtClean="0">
                <a:solidFill>
                  <a:schemeClr val="accent2">
                    <a:lumMod val="75000"/>
                  </a:schemeClr>
                </a:solidFill>
              </a:rPr>
              <a:t>cout&lt;&lt; N;</a:t>
            </a:r>
          </a:p>
          <a:p>
            <a:pPr indent="176213">
              <a:buNone/>
            </a:pPr>
            <a:r>
              <a:rPr lang="en-US" dirty="0" smtClean="0">
                <a:solidFill>
                  <a:schemeClr val="accent2">
                    <a:lumMod val="75000"/>
                  </a:schemeClr>
                </a:solidFill>
              </a:rPr>
              <a:t>Result = square(N);</a:t>
            </a:r>
          </a:p>
          <a:p>
            <a:pPr indent="176213">
              <a:buNone/>
            </a:pPr>
            <a:r>
              <a:rPr lang="en-US" dirty="0" err="1" smtClean="0">
                <a:solidFill>
                  <a:schemeClr val="accent2">
                    <a:lumMod val="75000"/>
                  </a:schemeClr>
                </a:solidFill>
              </a:rPr>
              <a:t>cout</a:t>
            </a:r>
            <a:r>
              <a:rPr lang="en-US" dirty="0" smtClean="0">
                <a:solidFill>
                  <a:schemeClr val="accent2">
                    <a:lumMod val="75000"/>
                  </a:schemeClr>
                </a:solidFill>
              </a:rPr>
              <a:t>&lt;&lt; “o/p=”&lt;&lt; Result&lt;&lt;</a:t>
            </a:r>
            <a:r>
              <a:rPr lang="en-US" dirty="0" err="1" smtClean="0">
                <a:solidFill>
                  <a:schemeClr val="accent2">
                    <a:lumMod val="75000"/>
                  </a:schemeClr>
                </a:solidFill>
              </a:rPr>
              <a:t>endl</a:t>
            </a:r>
            <a:r>
              <a:rPr lang="en-US" dirty="0" smtClean="0">
                <a:solidFill>
                  <a:schemeClr val="accent2">
                    <a:lumMod val="75000"/>
                  </a:schemeClr>
                </a:solidFill>
              </a:rPr>
              <a:t>;</a:t>
            </a:r>
          </a:p>
          <a:p>
            <a:pPr indent="176213">
              <a:buNone/>
            </a:pPr>
            <a:r>
              <a:rPr lang="en-US" dirty="0" smtClean="0">
                <a:solidFill>
                  <a:schemeClr val="accent2">
                    <a:lumMod val="75000"/>
                  </a:schemeClr>
                </a:solidFill>
              </a:rPr>
              <a:t> getch();</a:t>
            </a:r>
          </a:p>
          <a:p>
            <a:pPr indent="176213">
              <a:buNone/>
            </a:pPr>
            <a:r>
              <a:rPr lang="en-US" dirty="0" smtClean="0">
                <a:solidFill>
                  <a:schemeClr val="accent2">
                    <a:lumMod val="75000"/>
                  </a:schemeClr>
                </a:solidFill>
              </a:rPr>
              <a:t> }</a:t>
            </a:r>
          </a:p>
          <a:p>
            <a:pPr indent="176213">
              <a:buNone/>
            </a:pPr>
            <a:r>
              <a:rPr lang="en-US" dirty="0" smtClean="0">
                <a:solidFill>
                  <a:schemeClr val="accent2">
                    <a:lumMod val="75000"/>
                  </a:schemeClr>
                </a:solidFill>
              </a:rPr>
              <a:t> </a:t>
            </a:r>
            <a:endParaRPr lang="en-US" dirty="0">
              <a:solidFill>
                <a:schemeClr val="accent2">
                  <a:lumMod val="75000"/>
                </a:schemeClr>
              </a:solidFill>
            </a:endParaRPr>
          </a:p>
        </p:txBody>
      </p:sp>
      <p:sp>
        <p:nvSpPr>
          <p:cNvPr id="5" name="Text Placeholder 4"/>
          <p:cNvSpPr>
            <a:spLocks noGrp="1"/>
          </p:cNvSpPr>
          <p:nvPr>
            <p:ph type="body" sz="quarter" idx="3"/>
          </p:nvPr>
        </p:nvSpPr>
        <p:spPr>
          <a:xfrm>
            <a:off x="4953000" y="914401"/>
            <a:ext cx="3733800" cy="380999"/>
          </a:xfrm>
        </p:spPr>
        <p:txBody>
          <a:bodyPr>
            <a:normAutofit fontScale="92500" lnSpcReduction="20000"/>
          </a:bodyPr>
          <a:lstStyle/>
          <a:p>
            <a:r>
              <a:rPr lang="en-US" u="sng" dirty="0" smtClean="0">
                <a:solidFill>
                  <a:srgbClr val="FF0000"/>
                </a:solidFill>
              </a:rPr>
              <a:t>Function definition</a:t>
            </a:r>
            <a:endParaRPr lang="en-US" u="sng" dirty="0">
              <a:solidFill>
                <a:srgbClr val="FF0000"/>
              </a:solidFill>
            </a:endParaRPr>
          </a:p>
        </p:txBody>
      </p:sp>
      <p:sp>
        <p:nvSpPr>
          <p:cNvPr id="6" name="Content Placeholder 5"/>
          <p:cNvSpPr>
            <a:spLocks noGrp="1"/>
          </p:cNvSpPr>
          <p:nvPr>
            <p:ph sz="quarter" idx="4"/>
          </p:nvPr>
        </p:nvSpPr>
        <p:spPr>
          <a:xfrm>
            <a:off x="4800600" y="1600200"/>
            <a:ext cx="3886200" cy="4525963"/>
          </a:xfrm>
          <a:ln>
            <a:solidFill>
              <a:schemeClr val="tx1"/>
            </a:solidFill>
          </a:ln>
        </p:spPr>
        <p:txBody>
          <a:bodyPr>
            <a:normAutofit/>
          </a:bodyPr>
          <a:lstStyle/>
          <a:p>
            <a:pPr>
              <a:buNone/>
            </a:pPr>
            <a:r>
              <a:rPr lang="en-US" dirty="0" smtClean="0">
                <a:solidFill>
                  <a:schemeClr val="accent2">
                    <a:lumMod val="75000"/>
                  </a:schemeClr>
                </a:solidFill>
              </a:rPr>
              <a:t>  </a:t>
            </a:r>
            <a:r>
              <a:rPr lang="en-US" dirty="0" err="1" smtClean="0">
                <a:solidFill>
                  <a:schemeClr val="accent2">
                    <a:lumMod val="75000"/>
                  </a:schemeClr>
                </a:solidFill>
              </a:rPr>
              <a:t>int</a:t>
            </a:r>
            <a:r>
              <a:rPr lang="en-US" dirty="0" smtClean="0">
                <a:solidFill>
                  <a:schemeClr val="accent2">
                    <a:lumMod val="75000"/>
                  </a:schemeClr>
                </a:solidFill>
              </a:rPr>
              <a:t> </a:t>
            </a:r>
            <a:r>
              <a:rPr lang="en-US" i="1" dirty="0" smtClean="0">
                <a:solidFill>
                  <a:schemeClr val="accent2">
                    <a:lumMod val="75000"/>
                  </a:schemeClr>
                </a:solidFill>
              </a:rPr>
              <a:t>square</a:t>
            </a:r>
            <a:r>
              <a:rPr lang="en-US" dirty="0" smtClean="0">
                <a:solidFill>
                  <a:schemeClr val="accent2">
                    <a:lumMod val="75000"/>
                  </a:schemeClr>
                </a:solidFill>
              </a:rPr>
              <a:t>(</a:t>
            </a:r>
            <a:r>
              <a:rPr lang="en-US" dirty="0" err="1" smtClean="0">
                <a:solidFill>
                  <a:schemeClr val="accent2">
                    <a:lumMod val="75000"/>
                  </a:schemeClr>
                </a:solidFill>
              </a:rPr>
              <a:t>int</a:t>
            </a:r>
            <a:r>
              <a:rPr lang="en-US" dirty="0" smtClean="0">
                <a:solidFill>
                  <a:schemeClr val="accent2">
                    <a:lumMod val="75000"/>
                  </a:schemeClr>
                </a:solidFill>
              </a:rPr>
              <a:t>  </a:t>
            </a:r>
            <a:r>
              <a:rPr lang="en-US" i="1" dirty="0" smtClean="0">
                <a:solidFill>
                  <a:schemeClr val="accent2">
                    <a:lumMod val="75000"/>
                  </a:schemeClr>
                </a:solidFill>
              </a:rPr>
              <a:t>number</a:t>
            </a:r>
            <a:r>
              <a:rPr lang="en-US" dirty="0" smtClean="0">
                <a:solidFill>
                  <a:schemeClr val="accent2">
                    <a:lumMod val="75000"/>
                  </a:schemeClr>
                </a:solidFill>
              </a:rPr>
              <a:t>)</a:t>
            </a:r>
          </a:p>
          <a:p>
            <a:pPr>
              <a:buNone/>
            </a:pPr>
            <a:r>
              <a:rPr lang="en-US" dirty="0" smtClean="0">
                <a:solidFill>
                  <a:srgbClr val="0000FF"/>
                </a:solidFill>
              </a:rPr>
              <a:t> {  return (</a:t>
            </a:r>
            <a:r>
              <a:rPr lang="en-US" i="1" dirty="0" smtClean="0">
                <a:solidFill>
                  <a:schemeClr val="accent2">
                    <a:lumMod val="75000"/>
                  </a:schemeClr>
                </a:solidFill>
              </a:rPr>
              <a:t>number * number</a:t>
            </a:r>
            <a:r>
              <a:rPr lang="en-US" dirty="0" smtClean="0">
                <a:solidFill>
                  <a:srgbClr val="0000FF"/>
                </a:solidFill>
              </a:rPr>
              <a:t>);</a:t>
            </a:r>
          </a:p>
          <a:p>
            <a:pPr>
              <a:buNone/>
            </a:pPr>
            <a:r>
              <a:rPr lang="en-US" dirty="0" smtClean="0">
                <a:solidFill>
                  <a:srgbClr val="0000FF"/>
                </a:solidFill>
              </a:rPr>
              <a:t> }</a:t>
            </a:r>
          </a:p>
          <a:p>
            <a:endParaRPr lang="en-US" sz="800" dirty="0" smtClean="0">
              <a:solidFill>
                <a:srgbClr val="00B050"/>
              </a:solidFill>
            </a:endParaRPr>
          </a:p>
          <a:p>
            <a:endParaRPr lang="en-US" sz="800" dirty="0" smtClean="0">
              <a:solidFill>
                <a:srgbClr val="00B050"/>
              </a:solidFill>
            </a:endParaRPr>
          </a:p>
          <a:p>
            <a:endParaRPr lang="en-US" sz="2000" dirty="0" smtClean="0">
              <a:solidFill>
                <a:srgbClr val="FF0000"/>
              </a:solidFill>
            </a:endParaRPr>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9" name="TextBox 8"/>
          <p:cNvSpPr txBox="1"/>
          <p:nvPr/>
        </p:nvSpPr>
        <p:spPr>
          <a:xfrm>
            <a:off x="5486400" y="3200400"/>
            <a:ext cx="2438400" cy="1200329"/>
          </a:xfrm>
          <a:prstGeom prst="rect">
            <a:avLst/>
          </a:prstGeom>
          <a:noFill/>
          <a:ln>
            <a:solidFill>
              <a:srgbClr val="FF0066"/>
            </a:solidFill>
          </a:ln>
        </p:spPr>
        <p:txBody>
          <a:bodyPr wrap="square" rtlCol="0">
            <a:spAutoFit/>
          </a:bodyPr>
          <a:lstStyle/>
          <a:p>
            <a:r>
              <a:rPr lang="en-US" u="sng" dirty="0" smtClean="0">
                <a:solidFill>
                  <a:srgbClr val="FF0000"/>
                </a:solidFill>
              </a:rPr>
              <a:t>o/p</a:t>
            </a:r>
          </a:p>
          <a:p>
            <a:pPr indent="-4763">
              <a:buNone/>
            </a:pPr>
            <a:r>
              <a:rPr lang="en-US" dirty="0" smtClean="0">
                <a:solidFill>
                  <a:srgbClr val="FF0000"/>
                </a:solidFill>
              </a:rPr>
              <a:t> </a:t>
            </a:r>
            <a:r>
              <a:rPr lang="en-US" dirty="0" smtClean="0">
                <a:solidFill>
                  <a:schemeClr val="accent2">
                    <a:lumMod val="75000"/>
                  </a:schemeClr>
                </a:solidFill>
              </a:rPr>
              <a:t>Enter an integer</a:t>
            </a:r>
          </a:p>
          <a:p>
            <a:pPr indent="-4763">
              <a:buNone/>
            </a:pPr>
            <a:r>
              <a:rPr lang="en-US" dirty="0" smtClean="0">
                <a:solidFill>
                  <a:schemeClr val="accent2">
                    <a:lumMod val="75000"/>
                  </a:schemeClr>
                </a:solidFill>
              </a:rPr>
              <a:t> 8</a:t>
            </a:r>
          </a:p>
          <a:p>
            <a:pPr indent="-4763">
              <a:buNone/>
            </a:pPr>
            <a:r>
              <a:rPr lang="en-US" dirty="0" smtClean="0">
                <a:solidFill>
                  <a:schemeClr val="accent2">
                    <a:lumMod val="75000"/>
                  </a:schemeClr>
                </a:solidFill>
              </a:rPr>
              <a:t> o/p=64</a:t>
            </a:r>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2800" b="1" u="sng" dirty="0" smtClean="0"/>
              <a:t/>
            </a:r>
            <a:br>
              <a:rPr lang="en-US" sz="2800" b="1" u="sng" dirty="0" smtClean="0"/>
            </a:br>
            <a:r>
              <a:rPr lang="en-US" sz="2800" b="1" u="sng" dirty="0" smtClean="0"/>
              <a:t>Default arguments</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914400"/>
            <a:ext cx="8305800" cy="5410200"/>
          </a:xfrm>
        </p:spPr>
        <p:txBody>
          <a:bodyPr>
            <a:normAutofit fontScale="25000" lnSpcReduction="20000"/>
          </a:bodyPr>
          <a:lstStyle/>
          <a:p>
            <a:r>
              <a:rPr lang="en-US" sz="8000" dirty="0" smtClean="0">
                <a:solidFill>
                  <a:srgbClr val="0000FF"/>
                </a:solidFill>
              </a:rPr>
              <a:t>A function can be called without specifying all the arguments. </a:t>
            </a:r>
            <a:r>
              <a:rPr lang="en-US" sz="8000" dirty="0" smtClean="0"/>
              <a:t> In such cases, the function </a:t>
            </a:r>
          </a:p>
          <a:p>
            <a:pPr>
              <a:lnSpc>
                <a:spcPct val="170000"/>
              </a:lnSpc>
            </a:pPr>
            <a:r>
              <a:rPr lang="en-US" sz="6400" dirty="0" smtClean="0">
                <a:latin typeface="Times New Roman" pitchFamily="18" charset="0"/>
                <a:cs typeface="Times New Roman" pitchFamily="18" charset="0"/>
              </a:rPr>
              <a:t>assigns a default value to the parameter which does not have a matching argument in the function call. </a:t>
            </a:r>
          </a:p>
          <a:p>
            <a:pPr lvl="0">
              <a:lnSpc>
                <a:spcPct val="170000"/>
              </a:lnSpc>
            </a:pPr>
            <a:r>
              <a:rPr lang="en-US" sz="6400" dirty="0" smtClean="0">
                <a:latin typeface="Times New Roman" pitchFamily="18" charset="0"/>
                <a:cs typeface="Times New Roman" pitchFamily="18" charset="0"/>
              </a:rPr>
              <a:t>Default values are specified when the function is declared.</a:t>
            </a:r>
          </a:p>
          <a:p>
            <a:pPr lvl="0">
              <a:lnSpc>
                <a:spcPct val="170000"/>
              </a:lnSpc>
            </a:pPr>
            <a:r>
              <a:rPr lang="en-US" sz="6400" dirty="0" smtClean="0">
                <a:latin typeface="Times New Roman" pitchFamily="18" charset="0"/>
                <a:cs typeface="Times New Roman" pitchFamily="18" charset="0"/>
              </a:rPr>
              <a:t>Default values are specified similar to variable initialization. </a:t>
            </a:r>
          </a:p>
          <a:p>
            <a:pPr lvl="0">
              <a:lnSpc>
                <a:spcPct val="170000"/>
              </a:lnSpc>
            </a:pPr>
            <a:r>
              <a:rPr lang="en-US" sz="6400" dirty="0" smtClean="0">
                <a:latin typeface="Times New Roman" pitchFamily="18" charset="0"/>
                <a:cs typeface="Times New Roman" pitchFamily="18" charset="0"/>
              </a:rPr>
              <a:t>Only trailing arguments can have default values and they are added from right to left. </a:t>
            </a:r>
          </a:p>
          <a:p>
            <a:pPr lvl="0">
              <a:lnSpc>
                <a:spcPct val="170000"/>
              </a:lnSpc>
            </a:pPr>
            <a:r>
              <a:rPr lang="en-US" sz="6400" dirty="0" smtClean="0">
                <a:latin typeface="Times New Roman" pitchFamily="18" charset="0"/>
                <a:cs typeface="Times New Roman" pitchFamily="18" charset="0"/>
              </a:rPr>
              <a:t>They are useful when an argument has the same value throughout the program.</a:t>
            </a:r>
          </a:p>
          <a:p>
            <a:pPr lvl="0">
              <a:lnSpc>
                <a:spcPct val="170000"/>
              </a:lnSpc>
            </a:pPr>
            <a:r>
              <a:rPr lang="en-US" sz="6400" dirty="0" smtClean="0">
                <a:latin typeface="Times New Roman" pitchFamily="18" charset="0"/>
                <a:cs typeface="Times New Roman" pitchFamily="18" charset="0"/>
              </a:rPr>
              <a:t>The </a:t>
            </a:r>
            <a:r>
              <a:rPr lang="en-US" sz="6400" dirty="0" smtClean="0">
                <a:solidFill>
                  <a:srgbClr val="FF0066"/>
                </a:solidFill>
                <a:latin typeface="Times New Roman" pitchFamily="18" charset="0"/>
                <a:cs typeface="Times New Roman" pitchFamily="18" charset="0"/>
              </a:rPr>
              <a:t>complier looks at the prototype to see how many arguments the function uses </a:t>
            </a:r>
            <a:r>
              <a:rPr lang="en-US" sz="6400" dirty="0" smtClean="0">
                <a:latin typeface="Times New Roman" pitchFamily="18" charset="0"/>
                <a:cs typeface="Times New Roman" pitchFamily="18" charset="0"/>
              </a:rPr>
              <a:t>and if found less, then default values are assigned to that argument.</a:t>
            </a:r>
          </a:p>
          <a:p>
            <a:pPr lvl="0">
              <a:lnSpc>
                <a:spcPct val="170000"/>
              </a:lnSpc>
            </a:pPr>
            <a:r>
              <a:rPr lang="en-US" sz="6400" dirty="0" smtClean="0">
                <a:latin typeface="Times New Roman" pitchFamily="18" charset="0"/>
                <a:cs typeface="Times New Roman" pitchFamily="18" charset="0"/>
              </a:rPr>
              <a:t>Even after mentioning the default value in the prototype, when the call to the function is made, the value to that variable may be passed explicitly. </a:t>
            </a:r>
          </a:p>
          <a:p>
            <a:pPr lvl="0">
              <a:buNone/>
            </a:pPr>
            <a:r>
              <a:rPr lang="en-US" dirty="0" smtClean="0"/>
              <a:t>      </a:t>
            </a:r>
          </a:p>
          <a:p>
            <a:pPr lvl="0">
              <a:buNone/>
            </a:pPr>
            <a:endParaRPr lang="en-US" sz="3600" b="1" dirty="0" smtClean="0">
              <a:solidFill>
                <a:srgbClr val="FF0066"/>
              </a:solidFill>
            </a:endParaRPr>
          </a:p>
          <a:p>
            <a:pPr lvl="0">
              <a:buNone/>
            </a:pPr>
            <a:endParaRPr lang="en-US" sz="3600" b="1" dirty="0" smtClean="0">
              <a:solidFill>
                <a:srgbClr val="FF0066"/>
              </a:solidFill>
            </a:endParaRPr>
          </a:p>
          <a:p>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pPr lvl="0">
              <a:buFont typeface="Wingdings" pitchFamily="2" charset="2"/>
              <a:buChar char="ü"/>
            </a:pP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i="1" dirty="0" smtClean="0">
                <a:solidFill>
                  <a:srgbClr val="FF0066"/>
                </a:solidFill>
              </a:rPr>
              <a:t>total</a:t>
            </a: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dirty="0" err="1" smtClean="0">
                <a:solidFill>
                  <a:srgbClr val="FF0066"/>
                </a:solidFill>
              </a:rPr>
              <a:t>exam_theory</a:t>
            </a:r>
            <a:r>
              <a:rPr lang="en-US" b="1" dirty="0" smtClean="0">
                <a:solidFill>
                  <a:srgbClr val="FF0066"/>
                </a:solidFill>
              </a:rPr>
              <a:t> , float </a:t>
            </a:r>
            <a:r>
              <a:rPr lang="en-US" b="1" dirty="0" err="1" smtClean="0">
                <a:solidFill>
                  <a:srgbClr val="FF0066"/>
                </a:solidFill>
              </a:rPr>
              <a:t>prac</a:t>
            </a: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assign=10);</a:t>
            </a:r>
          </a:p>
          <a:p>
            <a:pPr lvl="0">
              <a:buFont typeface="Wingdings" pitchFamily="2" charset="2"/>
              <a:buChar char="ü"/>
            </a:pP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i="1" dirty="0" smtClean="0">
                <a:solidFill>
                  <a:srgbClr val="FF0066"/>
                </a:solidFill>
              </a:rPr>
              <a:t>total</a:t>
            </a: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dirty="0" err="1" smtClean="0">
                <a:solidFill>
                  <a:srgbClr val="FF0066"/>
                </a:solidFill>
              </a:rPr>
              <a:t>exam_theory</a:t>
            </a:r>
            <a:r>
              <a:rPr lang="en-US" b="1" dirty="0" smtClean="0">
                <a:solidFill>
                  <a:srgbClr val="FF0066"/>
                </a:solidFill>
              </a:rPr>
              <a:t> , float </a:t>
            </a:r>
            <a:r>
              <a:rPr lang="en-US" b="1" dirty="0" err="1" smtClean="0">
                <a:solidFill>
                  <a:srgbClr val="FF0066"/>
                </a:solidFill>
              </a:rPr>
              <a:t>prac</a:t>
            </a:r>
            <a:r>
              <a:rPr lang="en-US" b="1" dirty="0" smtClean="0">
                <a:solidFill>
                  <a:srgbClr val="FF0066"/>
                </a:solidFill>
              </a:rPr>
              <a:t> =4 );</a:t>
            </a:r>
          </a:p>
          <a:p>
            <a:pPr lvl="0">
              <a:buFont typeface="Wingdings" pitchFamily="2" charset="2"/>
              <a:buChar char="ü"/>
            </a:pP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i="1" dirty="0" smtClean="0">
                <a:solidFill>
                  <a:srgbClr val="FF0066"/>
                </a:solidFill>
              </a:rPr>
              <a:t>total</a:t>
            </a: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dirty="0" err="1" smtClean="0">
                <a:solidFill>
                  <a:srgbClr val="FF0066"/>
                </a:solidFill>
              </a:rPr>
              <a:t>exam_theory</a:t>
            </a:r>
            <a:r>
              <a:rPr lang="en-US" b="1" dirty="0" smtClean="0">
                <a:solidFill>
                  <a:srgbClr val="FF0066"/>
                </a:solidFill>
              </a:rPr>
              <a:t> , float </a:t>
            </a:r>
            <a:r>
              <a:rPr lang="en-US" b="1" dirty="0" err="1" smtClean="0">
                <a:solidFill>
                  <a:srgbClr val="FF0066"/>
                </a:solidFill>
              </a:rPr>
              <a:t>prac</a:t>
            </a:r>
            <a:r>
              <a:rPr lang="en-US" b="1" dirty="0" smtClean="0">
                <a:solidFill>
                  <a:srgbClr val="FF0066"/>
                </a:solidFill>
              </a:rPr>
              <a:t> =4, </a:t>
            </a:r>
            <a:r>
              <a:rPr lang="en-US" b="1" dirty="0" err="1" smtClean="0">
                <a:solidFill>
                  <a:srgbClr val="FF0066"/>
                </a:solidFill>
              </a:rPr>
              <a:t>int</a:t>
            </a:r>
            <a:r>
              <a:rPr lang="en-US" b="1" dirty="0" smtClean="0">
                <a:solidFill>
                  <a:srgbClr val="FF0066"/>
                </a:solidFill>
              </a:rPr>
              <a:t> assign);</a:t>
            </a:r>
          </a:p>
          <a:p>
            <a:pPr lvl="0">
              <a:buFont typeface="Calibri" pitchFamily="34" charset="0"/>
              <a:buChar char="×"/>
            </a:pP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i="1" dirty="0" smtClean="0">
                <a:solidFill>
                  <a:srgbClr val="FF0066"/>
                </a:solidFill>
              </a:rPr>
              <a:t>total</a:t>
            </a:r>
            <a:r>
              <a:rPr lang="en-US" b="1" dirty="0" smtClean="0">
                <a:solidFill>
                  <a:srgbClr val="FF0066"/>
                </a:solidFill>
              </a:rPr>
              <a:t>( </a:t>
            </a:r>
            <a:r>
              <a:rPr lang="en-US" b="1" dirty="0" err="1" smtClean="0">
                <a:solidFill>
                  <a:srgbClr val="FF0066"/>
                </a:solidFill>
              </a:rPr>
              <a:t>int</a:t>
            </a:r>
            <a:r>
              <a:rPr lang="en-US" b="1" dirty="0" smtClean="0">
                <a:solidFill>
                  <a:srgbClr val="FF0066"/>
                </a:solidFill>
              </a:rPr>
              <a:t> </a:t>
            </a:r>
            <a:r>
              <a:rPr lang="en-US" b="1" dirty="0" err="1" smtClean="0">
                <a:solidFill>
                  <a:srgbClr val="FF0066"/>
                </a:solidFill>
              </a:rPr>
              <a:t>exam_theory</a:t>
            </a:r>
            <a:r>
              <a:rPr lang="en-US" b="1" dirty="0" smtClean="0">
                <a:solidFill>
                  <a:srgbClr val="FF0066"/>
                </a:solidFill>
              </a:rPr>
              <a:t>=6 , float </a:t>
            </a:r>
            <a:r>
              <a:rPr lang="en-US" b="1" dirty="0" err="1" smtClean="0">
                <a:solidFill>
                  <a:srgbClr val="FF0066"/>
                </a:solidFill>
              </a:rPr>
              <a:t>prac</a:t>
            </a:r>
            <a:r>
              <a:rPr lang="en-US" b="1" dirty="0" smtClean="0">
                <a:solidFill>
                  <a:srgbClr val="FF0066"/>
                </a:solidFill>
              </a:rPr>
              <a:t> , </a:t>
            </a:r>
            <a:r>
              <a:rPr lang="en-US" b="1" dirty="0" err="1" smtClean="0">
                <a:solidFill>
                  <a:srgbClr val="FF0066"/>
                </a:solidFill>
              </a:rPr>
              <a:t>int</a:t>
            </a:r>
            <a:r>
              <a:rPr lang="en-US" b="1" dirty="0" smtClean="0">
                <a:solidFill>
                  <a:srgbClr val="FF0066"/>
                </a:solidFill>
              </a:rPr>
              <a:t> assign);</a:t>
            </a:r>
          </a:p>
          <a:p>
            <a:pPr>
              <a:buNone/>
            </a:pPr>
            <a:r>
              <a:rPr lang="en-US" sz="2800" dirty="0" smtClean="0">
                <a:solidFill>
                  <a:srgbClr val="0000FF"/>
                </a:solidFill>
              </a:rPr>
              <a:t>                                </a:t>
            </a:r>
          </a:p>
          <a:p>
            <a:pPr>
              <a:buNone/>
            </a:pPr>
            <a:r>
              <a:rPr lang="en-US" sz="2800" dirty="0" smtClean="0">
                <a:solidFill>
                  <a:srgbClr val="0000FF"/>
                </a:solidFill>
              </a:rPr>
              <a:t>            float </a:t>
            </a:r>
            <a:r>
              <a:rPr lang="en-US" sz="2800" i="1" dirty="0" smtClean="0">
                <a:solidFill>
                  <a:srgbClr val="0000FF"/>
                </a:solidFill>
              </a:rPr>
              <a:t>product</a:t>
            </a:r>
            <a:r>
              <a:rPr lang="en-US" sz="2800" dirty="0" smtClean="0">
                <a:solidFill>
                  <a:srgbClr val="0000FF"/>
                </a:solidFill>
              </a:rPr>
              <a:t>( </a:t>
            </a:r>
            <a:r>
              <a:rPr lang="en-US" sz="2800" dirty="0" err="1" smtClean="0">
                <a:solidFill>
                  <a:srgbClr val="0000FF"/>
                </a:solidFill>
              </a:rPr>
              <a:t>int</a:t>
            </a:r>
            <a:r>
              <a:rPr lang="en-US" sz="2800" dirty="0" smtClean="0">
                <a:solidFill>
                  <a:srgbClr val="0000FF"/>
                </a:solidFill>
              </a:rPr>
              <a:t> a, </a:t>
            </a:r>
            <a:r>
              <a:rPr lang="en-US" sz="2800" dirty="0" err="1" smtClean="0">
                <a:solidFill>
                  <a:srgbClr val="0000FF"/>
                </a:solidFill>
              </a:rPr>
              <a:t>int</a:t>
            </a:r>
            <a:r>
              <a:rPr lang="en-US" sz="2800" dirty="0" smtClean="0">
                <a:solidFill>
                  <a:srgbClr val="0000FF"/>
                </a:solidFill>
              </a:rPr>
              <a:t> b, </a:t>
            </a:r>
            <a:r>
              <a:rPr lang="en-US" sz="2800" dirty="0" err="1" smtClean="0">
                <a:solidFill>
                  <a:srgbClr val="0000FF"/>
                </a:solidFill>
              </a:rPr>
              <a:t>int</a:t>
            </a:r>
            <a:r>
              <a:rPr lang="en-US" sz="2800" dirty="0" smtClean="0">
                <a:solidFill>
                  <a:srgbClr val="0000FF"/>
                </a:solidFill>
              </a:rPr>
              <a:t> c=6, float d= 3.14</a:t>
            </a:r>
            <a:r>
              <a:rPr lang="en-US" sz="2800" i="1" dirty="0" smtClean="0">
                <a:solidFill>
                  <a:srgbClr val="0000FF"/>
                </a:solidFill>
              </a:rPr>
              <a:t>);</a:t>
            </a:r>
            <a:endParaRPr lang="en-US" sz="2800" dirty="0" smtClean="0">
              <a:solidFill>
                <a:srgbClr val="0000FF"/>
              </a:solidFill>
            </a:endParaRPr>
          </a:p>
          <a:p>
            <a:pPr>
              <a:buFont typeface="Wingdings" pitchFamily="2" charset="2"/>
              <a:buChar char="ü"/>
            </a:pPr>
            <a:r>
              <a:rPr lang="en-US" sz="2800" dirty="0" smtClean="0">
                <a:solidFill>
                  <a:srgbClr val="0000FF"/>
                </a:solidFill>
              </a:rPr>
              <a:t>       p</a:t>
            </a:r>
            <a:r>
              <a:rPr lang="en-US" sz="2800" i="1" dirty="0" smtClean="0">
                <a:solidFill>
                  <a:srgbClr val="0000FF"/>
                </a:solidFill>
              </a:rPr>
              <a:t>roduct</a:t>
            </a:r>
            <a:r>
              <a:rPr lang="en-US" sz="2800" dirty="0" smtClean="0">
                <a:solidFill>
                  <a:srgbClr val="0000FF"/>
                </a:solidFill>
              </a:rPr>
              <a:t>(4, 3, 5,</a:t>
            </a:r>
            <a:r>
              <a:rPr lang="en-US" sz="2800" i="1" dirty="0" smtClean="0">
                <a:solidFill>
                  <a:srgbClr val="0000FF"/>
                </a:solidFill>
              </a:rPr>
              <a:t>);   </a:t>
            </a:r>
            <a:r>
              <a:rPr lang="en-US" sz="2800" dirty="0" smtClean="0">
                <a:solidFill>
                  <a:srgbClr val="0000FF"/>
                </a:solidFill>
              </a:rPr>
              <a:t>// call with c=5 &amp; one argument missing</a:t>
            </a:r>
            <a:r>
              <a:rPr lang="en-US" sz="2800" i="1" dirty="0" smtClean="0">
                <a:solidFill>
                  <a:srgbClr val="0000FF"/>
                </a:solidFill>
              </a:rPr>
              <a:t>           </a:t>
            </a:r>
            <a:endParaRPr lang="en-US" sz="2800" dirty="0" smtClean="0">
              <a:solidFill>
                <a:srgbClr val="0000FF"/>
              </a:solidFill>
            </a:endParaRPr>
          </a:p>
          <a:p>
            <a:pPr>
              <a:buNone/>
            </a:pPr>
            <a:r>
              <a:rPr lang="en-US" sz="3600" b="1" dirty="0" smtClean="0">
                <a:solidFill>
                  <a:srgbClr val="FF0066"/>
                </a:solidFill>
              </a:rPr>
              <a:t>       </a:t>
            </a:r>
            <a:r>
              <a:rPr lang="en-US" sz="2800" dirty="0" smtClean="0">
                <a:solidFill>
                  <a:srgbClr val="0000FF"/>
                </a:solidFill>
              </a:rPr>
              <a:t>float </a:t>
            </a:r>
            <a:r>
              <a:rPr lang="en-US" sz="2800" i="1" dirty="0" smtClean="0">
                <a:solidFill>
                  <a:srgbClr val="0000FF"/>
                </a:solidFill>
              </a:rPr>
              <a:t>amount</a:t>
            </a:r>
            <a:r>
              <a:rPr lang="en-US" sz="2800" dirty="0" smtClean="0">
                <a:solidFill>
                  <a:srgbClr val="0000FF"/>
                </a:solidFill>
              </a:rPr>
              <a:t>( </a:t>
            </a:r>
            <a:r>
              <a:rPr lang="en-US" sz="2800" dirty="0" err="1" smtClean="0">
                <a:solidFill>
                  <a:srgbClr val="0000FF"/>
                </a:solidFill>
              </a:rPr>
              <a:t>int</a:t>
            </a:r>
            <a:r>
              <a:rPr lang="en-US" sz="2800" dirty="0" smtClean="0">
                <a:solidFill>
                  <a:srgbClr val="0000FF"/>
                </a:solidFill>
              </a:rPr>
              <a:t> principal, </a:t>
            </a:r>
            <a:r>
              <a:rPr lang="en-US" sz="2800" dirty="0" err="1" smtClean="0">
                <a:solidFill>
                  <a:srgbClr val="0000FF"/>
                </a:solidFill>
              </a:rPr>
              <a:t>int</a:t>
            </a:r>
            <a:r>
              <a:rPr lang="en-US" sz="2800" dirty="0" smtClean="0">
                <a:solidFill>
                  <a:srgbClr val="0000FF"/>
                </a:solidFill>
              </a:rPr>
              <a:t> time, float rate=4</a:t>
            </a:r>
            <a:r>
              <a:rPr lang="en-US" sz="2800" i="1" dirty="0" smtClean="0">
                <a:solidFill>
                  <a:srgbClr val="0000FF"/>
                </a:solidFill>
              </a:rPr>
              <a:t>);   </a:t>
            </a:r>
            <a:endParaRPr lang="en-US" sz="2800" dirty="0" smtClean="0">
              <a:solidFill>
                <a:srgbClr val="0000FF"/>
              </a:solidFill>
            </a:endParaRPr>
          </a:p>
          <a:p>
            <a:pPr>
              <a:buFont typeface="Wingdings" pitchFamily="2" charset="2"/>
              <a:buChar char="ü"/>
            </a:pPr>
            <a:r>
              <a:rPr lang="en-US" sz="2800" i="1" dirty="0" smtClean="0">
                <a:solidFill>
                  <a:srgbClr val="0000FF"/>
                </a:solidFill>
              </a:rPr>
              <a:t>     amount</a:t>
            </a:r>
            <a:r>
              <a:rPr lang="en-US" sz="2800" dirty="0" smtClean="0">
                <a:solidFill>
                  <a:srgbClr val="0000FF"/>
                </a:solidFill>
              </a:rPr>
              <a:t>(2000,5,3</a:t>
            </a:r>
            <a:r>
              <a:rPr lang="en-US" sz="2800" i="1" dirty="0" smtClean="0">
                <a:solidFill>
                  <a:srgbClr val="0000FF"/>
                </a:solidFill>
              </a:rPr>
              <a:t>) </a:t>
            </a:r>
            <a:r>
              <a:rPr lang="en-US" sz="2800" dirty="0" smtClean="0">
                <a:solidFill>
                  <a:srgbClr val="0000FF"/>
                </a:solidFill>
              </a:rPr>
              <a:t>// No argument missing</a:t>
            </a:r>
            <a:r>
              <a:rPr lang="en-US" sz="2800" i="1" dirty="0" smtClean="0">
                <a:solidFill>
                  <a:srgbClr val="0000FF"/>
                </a:solidFill>
              </a:rPr>
              <a:t>.</a:t>
            </a:r>
            <a:endParaRPr lang="en-US"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Left Brace 5"/>
          <p:cNvSpPr/>
          <p:nvPr/>
        </p:nvSpPr>
        <p:spPr>
          <a:xfrm>
            <a:off x="1066800" y="3352800"/>
            <a:ext cx="152400" cy="533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Left Brace 6"/>
          <p:cNvSpPr/>
          <p:nvPr/>
        </p:nvSpPr>
        <p:spPr>
          <a:xfrm>
            <a:off x="762000" y="4267200"/>
            <a:ext cx="228600" cy="6096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800" u="sng" dirty="0" smtClean="0"/>
              <a:t>Some More programming…..</a:t>
            </a:r>
            <a:endParaRPr lang="en-US" sz="2800" u="sng" dirty="0"/>
          </a:p>
        </p:txBody>
      </p:sp>
      <p:sp>
        <p:nvSpPr>
          <p:cNvPr id="3" name="Text Placeholder 2"/>
          <p:cNvSpPr>
            <a:spLocks noGrp="1"/>
          </p:cNvSpPr>
          <p:nvPr>
            <p:ph type="body" idx="1"/>
          </p:nvPr>
        </p:nvSpPr>
        <p:spPr>
          <a:xfrm>
            <a:off x="533400" y="914400"/>
            <a:ext cx="4040188" cy="457200"/>
          </a:xfrm>
          <a:ln w="12700">
            <a:solidFill>
              <a:schemeClr val="accent6">
                <a:lumMod val="75000"/>
              </a:schemeClr>
            </a:solidFill>
          </a:ln>
        </p:spPr>
        <p:txBody>
          <a:bodyPr>
            <a:normAutofit fontScale="47500" lnSpcReduction="20000"/>
          </a:bodyPr>
          <a:lstStyle/>
          <a:p>
            <a:r>
              <a:rPr lang="en-US" dirty="0" smtClean="0"/>
              <a:t>:   </a:t>
            </a:r>
          </a:p>
          <a:p>
            <a:r>
              <a:rPr lang="en-US" dirty="0" smtClean="0"/>
              <a:t>       </a:t>
            </a:r>
            <a:r>
              <a:rPr lang="en-US" sz="2900" dirty="0" smtClean="0">
                <a:solidFill>
                  <a:srgbClr val="0000FF"/>
                </a:solidFill>
              </a:rPr>
              <a:t>//program with default value </a:t>
            </a:r>
            <a:endParaRPr lang="en-US" dirty="0" smtClean="0">
              <a:solidFill>
                <a:srgbClr val="0000FF"/>
              </a:solidFill>
            </a:endParaRPr>
          </a:p>
          <a:p>
            <a:endParaRPr lang="en-US" dirty="0"/>
          </a:p>
        </p:txBody>
      </p:sp>
      <p:sp>
        <p:nvSpPr>
          <p:cNvPr id="4" name="Content Placeholder 3"/>
          <p:cNvSpPr>
            <a:spLocks noGrp="1"/>
          </p:cNvSpPr>
          <p:nvPr>
            <p:ph sz="half" idx="2"/>
          </p:nvPr>
        </p:nvSpPr>
        <p:spPr>
          <a:xfrm>
            <a:off x="457200" y="1524000"/>
            <a:ext cx="4114800" cy="4800600"/>
          </a:xfrm>
          <a:ln w="28575">
            <a:solidFill>
              <a:srgbClr val="FF0000"/>
            </a:solidFill>
          </a:ln>
        </p:spPr>
        <p:txBody>
          <a:bodyPr>
            <a:normAutofit fontScale="25000" lnSpcReduction="20000"/>
          </a:bodyPr>
          <a:lstStyle/>
          <a:p>
            <a:endParaRPr lang="en-US" dirty="0" smtClean="0"/>
          </a:p>
          <a:p>
            <a:pPr indent="176213">
              <a:lnSpc>
                <a:spcPct val="120000"/>
              </a:lnSpc>
              <a:spcBef>
                <a:spcPts val="0"/>
              </a:spcBef>
              <a:buNone/>
            </a:pPr>
            <a:r>
              <a:rPr lang="en-US" sz="7200" dirty="0" smtClean="0"/>
              <a:t>#include&lt;</a:t>
            </a:r>
            <a:r>
              <a:rPr lang="en-US" sz="7200" dirty="0" err="1" smtClean="0"/>
              <a:t>iostream.h</a:t>
            </a:r>
            <a:r>
              <a:rPr lang="en-US" sz="7200" dirty="0" smtClean="0"/>
              <a:t>&gt;</a:t>
            </a:r>
          </a:p>
          <a:p>
            <a:pPr indent="176213">
              <a:lnSpc>
                <a:spcPct val="120000"/>
              </a:lnSpc>
              <a:spcBef>
                <a:spcPts val="0"/>
              </a:spcBef>
              <a:buNone/>
            </a:pPr>
            <a:r>
              <a:rPr lang="en-US" sz="7200" dirty="0" smtClean="0"/>
              <a:t>#include&lt;</a:t>
            </a:r>
            <a:r>
              <a:rPr lang="en-US" sz="7200" dirty="0" err="1" smtClean="0"/>
              <a:t>conio.h</a:t>
            </a:r>
            <a:r>
              <a:rPr lang="en-US" sz="7200" dirty="0" smtClean="0"/>
              <a:t>&gt;</a:t>
            </a:r>
          </a:p>
          <a:p>
            <a:pPr indent="176213">
              <a:lnSpc>
                <a:spcPct val="120000"/>
              </a:lnSpc>
              <a:spcBef>
                <a:spcPts val="0"/>
              </a:spcBef>
              <a:buNone/>
            </a:pPr>
            <a:r>
              <a:rPr lang="en-US" sz="7200" dirty="0" smtClean="0"/>
              <a:t>float </a:t>
            </a:r>
            <a:r>
              <a:rPr lang="en-US" sz="7200" i="1" dirty="0" smtClean="0"/>
              <a:t>amount</a:t>
            </a:r>
            <a:r>
              <a:rPr lang="en-US" sz="7200" dirty="0" smtClean="0"/>
              <a:t>( </a:t>
            </a:r>
            <a:r>
              <a:rPr lang="en-US" sz="7200" dirty="0" err="1" smtClean="0"/>
              <a:t>int</a:t>
            </a:r>
            <a:r>
              <a:rPr lang="en-US" sz="7200" dirty="0" smtClean="0"/>
              <a:t> , </a:t>
            </a:r>
            <a:r>
              <a:rPr lang="en-US" sz="7200" dirty="0" err="1" smtClean="0"/>
              <a:t>int</a:t>
            </a:r>
            <a:r>
              <a:rPr lang="en-US" sz="7200" dirty="0" smtClean="0"/>
              <a:t> , </a:t>
            </a:r>
            <a:r>
              <a:rPr lang="en-US" sz="7200" b="1" dirty="0" smtClean="0">
                <a:solidFill>
                  <a:srgbClr val="FF0000"/>
                </a:solidFill>
              </a:rPr>
              <a:t>float r=0.5</a:t>
            </a:r>
            <a:r>
              <a:rPr lang="en-US" sz="7200" dirty="0" smtClean="0"/>
              <a:t>);</a:t>
            </a:r>
          </a:p>
          <a:p>
            <a:pPr indent="176213">
              <a:lnSpc>
                <a:spcPct val="170000"/>
              </a:lnSpc>
              <a:buNone/>
            </a:pPr>
            <a:r>
              <a:rPr lang="en-US" sz="7200" dirty="0" err="1" smtClean="0"/>
              <a:t>int</a:t>
            </a:r>
            <a:r>
              <a:rPr lang="en-US" sz="7200" dirty="0" smtClean="0"/>
              <a:t> main(void)</a:t>
            </a:r>
          </a:p>
          <a:p>
            <a:pPr indent="176213">
              <a:lnSpc>
                <a:spcPct val="170000"/>
              </a:lnSpc>
              <a:buNone/>
            </a:pPr>
            <a:r>
              <a:rPr lang="en-US" sz="7200" dirty="0" smtClean="0"/>
              <a:t>{   amount(100,2);             </a:t>
            </a:r>
          </a:p>
          <a:p>
            <a:pPr indent="176213">
              <a:lnSpc>
                <a:spcPct val="120000"/>
              </a:lnSpc>
              <a:buNone/>
            </a:pPr>
            <a:r>
              <a:rPr lang="en-US" sz="7200" dirty="0" smtClean="0"/>
              <a:t> </a:t>
            </a:r>
            <a:r>
              <a:rPr lang="en-US" sz="7200" dirty="0" err="1" smtClean="0"/>
              <a:t>getch</a:t>
            </a:r>
            <a:r>
              <a:rPr lang="en-US" sz="7200" dirty="0" smtClean="0"/>
              <a:t>( );</a:t>
            </a:r>
          </a:p>
          <a:p>
            <a:pPr indent="176213">
              <a:lnSpc>
                <a:spcPct val="120000"/>
              </a:lnSpc>
              <a:buNone/>
            </a:pPr>
            <a:r>
              <a:rPr lang="en-US" sz="7200" dirty="0" smtClean="0"/>
              <a:t> return 0;</a:t>
            </a:r>
          </a:p>
          <a:p>
            <a:pPr indent="176213">
              <a:lnSpc>
                <a:spcPct val="170000"/>
              </a:lnSpc>
              <a:buNone/>
            </a:pPr>
            <a:r>
              <a:rPr lang="en-US" sz="7200" dirty="0" smtClean="0"/>
              <a:t> }</a:t>
            </a:r>
          </a:p>
          <a:p>
            <a:pPr indent="176213">
              <a:lnSpc>
                <a:spcPct val="170000"/>
              </a:lnSpc>
              <a:buNone/>
            </a:pPr>
            <a:r>
              <a:rPr lang="en-US" sz="7200" dirty="0" smtClean="0"/>
              <a:t> float </a:t>
            </a:r>
            <a:r>
              <a:rPr lang="en-US" sz="7200" i="1" dirty="0" smtClean="0"/>
              <a:t>amount</a:t>
            </a:r>
            <a:r>
              <a:rPr lang="en-US" sz="7200" dirty="0" smtClean="0"/>
              <a:t>( </a:t>
            </a:r>
            <a:r>
              <a:rPr lang="en-US" sz="7200" dirty="0" err="1" smtClean="0"/>
              <a:t>int</a:t>
            </a:r>
            <a:r>
              <a:rPr lang="en-US" sz="7200" dirty="0" smtClean="0"/>
              <a:t> p, </a:t>
            </a:r>
            <a:r>
              <a:rPr lang="en-US" sz="7200" dirty="0" err="1" smtClean="0"/>
              <a:t>int</a:t>
            </a:r>
            <a:r>
              <a:rPr lang="en-US" sz="7200" dirty="0" smtClean="0"/>
              <a:t> n, float r)</a:t>
            </a:r>
          </a:p>
          <a:p>
            <a:pPr indent="176213">
              <a:lnSpc>
                <a:spcPct val="120000"/>
              </a:lnSpc>
              <a:buNone/>
            </a:pPr>
            <a:r>
              <a:rPr lang="en-US" sz="7200" dirty="0" smtClean="0"/>
              <a:t> {    float amount;</a:t>
            </a:r>
          </a:p>
          <a:p>
            <a:pPr indent="176213">
              <a:lnSpc>
                <a:spcPct val="120000"/>
              </a:lnSpc>
              <a:buNone/>
            </a:pPr>
            <a:r>
              <a:rPr lang="en-US" sz="7200" dirty="0" smtClean="0"/>
              <a:t>       amount = p*n*r;    </a:t>
            </a:r>
            <a:r>
              <a:rPr lang="en-US" sz="6400" b="1" dirty="0" smtClean="0">
                <a:solidFill>
                  <a:srgbClr val="0000FF"/>
                </a:solidFill>
              </a:rPr>
              <a:t>// p =100,n=2</a:t>
            </a:r>
            <a:endParaRPr lang="en-US" sz="7200" b="1" dirty="0" smtClean="0">
              <a:solidFill>
                <a:srgbClr val="0000FF"/>
              </a:solidFill>
            </a:endParaRPr>
          </a:p>
          <a:p>
            <a:pPr indent="176213">
              <a:lnSpc>
                <a:spcPct val="120000"/>
              </a:lnSpc>
              <a:spcBef>
                <a:spcPts val="0"/>
              </a:spcBef>
              <a:buNone/>
            </a:pPr>
            <a:r>
              <a:rPr lang="en-US" sz="7200" dirty="0" smtClean="0"/>
              <a:t>       </a:t>
            </a:r>
            <a:r>
              <a:rPr lang="en-US" sz="7200" dirty="0" err="1" smtClean="0"/>
              <a:t>cout</a:t>
            </a:r>
            <a:r>
              <a:rPr lang="en-US" sz="7200" dirty="0" smtClean="0"/>
              <a:t>&lt;&lt;"total amt="&lt;&lt; amount;</a:t>
            </a:r>
          </a:p>
          <a:p>
            <a:pPr indent="176213">
              <a:lnSpc>
                <a:spcPct val="120000"/>
              </a:lnSpc>
              <a:buNone/>
            </a:pPr>
            <a:r>
              <a:rPr lang="en-US" sz="7200" dirty="0" smtClean="0"/>
              <a:t> }</a:t>
            </a:r>
          </a:p>
          <a:p>
            <a:pPr indent="176213">
              <a:buNone/>
            </a:pPr>
            <a:endParaRPr lang="en-US" sz="4800" dirty="0" smtClean="0"/>
          </a:p>
        </p:txBody>
      </p:sp>
      <p:sp>
        <p:nvSpPr>
          <p:cNvPr id="5" name="Text Placeholder 4"/>
          <p:cNvSpPr>
            <a:spLocks noGrp="1"/>
          </p:cNvSpPr>
          <p:nvPr>
            <p:ph type="body" sz="quarter" idx="3"/>
          </p:nvPr>
        </p:nvSpPr>
        <p:spPr>
          <a:xfrm>
            <a:off x="4648200" y="838200"/>
            <a:ext cx="4041775" cy="533400"/>
          </a:xfrm>
        </p:spPr>
        <p:txBody>
          <a:bodyPr>
            <a:normAutofit fontScale="92500"/>
          </a:bodyPr>
          <a:lstStyle/>
          <a:p>
            <a:r>
              <a:rPr lang="en-US" dirty="0" smtClean="0"/>
              <a:t> // default value can be changed</a:t>
            </a:r>
            <a:endParaRPr lang="en-US" dirty="0"/>
          </a:p>
        </p:txBody>
      </p:sp>
      <p:sp>
        <p:nvSpPr>
          <p:cNvPr id="6" name="Content Placeholder 5"/>
          <p:cNvSpPr>
            <a:spLocks noGrp="1"/>
          </p:cNvSpPr>
          <p:nvPr>
            <p:ph sz="quarter" idx="4"/>
          </p:nvPr>
        </p:nvSpPr>
        <p:spPr>
          <a:xfrm>
            <a:off x="4645025" y="1524000"/>
            <a:ext cx="4041775" cy="4800600"/>
          </a:xfrm>
          <a:ln w="19050">
            <a:solidFill>
              <a:srgbClr val="00B0F0"/>
            </a:solidFill>
          </a:ln>
        </p:spPr>
        <p:txBody>
          <a:bodyPr>
            <a:normAutofit fontScale="70000" lnSpcReduction="20000"/>
          </a:bodyPr>
          <a:lstStyle/>
          <a:p>
            <a:pPr indent="176213">
              <a:lnSpc>
                <a:spcPct val="120000"/>
              </a:lnSpc>
              <a:buNone/>
            </a:pPr>
            <a:r>
              <a:rPr lang="en-US" dirty="0" smtClean="0"/>
              <a:t>#include&lt;</a:t>
            </a:r>
            <a:r>
              <a:rPr lang="en-US" dirty="0" err="1" smtClean="0"/>
              <a:t>iostream.h</a:t>
            </a:r>
            <a:r>
              <a:rPr lang="en-US" dirty="0" smtClean="0"/>
              <a:t>&gt;</a:t>
            </a:r>
          </a:p>
          <a:p>
            <a:pPr indent="176213">
              <a:lnSpc>
                <a:spcPct val="120000"/>
              </a:lnSpc>
              <a:buNone/>
            </a:pPr>
            <a:r>
              <a:rPr lang="en-US" dirty="0" smtClean="0"/>
              <a:t>#include&lt;</a:t>
            </a:r>
            <a:r>
              <a:rPr lang="en-US" dirty="0" err="1" smtClean="0"/>
              <a:t>conio.h</a:t>
            </a:r>
            <a:r>
              <a:rPr lang="en-US" dirty="0" smtClean="0"/>
              <a:t>&gt;</a:t>
            </a:r>
          </a:p>
          <a:p>
            <a:pPr indent="176213">
              <a:lnSpc>
                <a:spcPct val="120000"/>
              </a:lnSpc>
              <a:buNone/>
            </a:pPr>
            <a:r>
              <a:rPr lang="en-US" dirty="0" smtClean="0"/>
              <a:t>float </a:t>
            </a:r>
            <a:r>
              <a:rPr lang="en-US" i="1" dirty="0" smtClean="0"/>
              <a:t>amount</a:t>
            </a:r>
            <a:r>
              <a:rPr lang="en-US" dirty="0" smtClean="0"/>
              <a:t>( </a:t>
            </a:r>
            <a:r>
              <a:rPr lang="en-US" dirty="0" err="1" smtClean="0"/>
              <a:t>int</a:t>
            </a:r>
            <a:r>
              <a:rPr lang="en-US" dirty="0" smtClean="0"/>
              <a:t> , </a:t>
            </a:r>
            <a:r>
              <a:rPr lang="en-US" dirty="0" err="1" smtClean="0"/>
              <a:t>int</a:t>
            </a:r>
            <a:r>
              <a:rPr lang="en-US" dirty="0" smtClean="0"/>
              <a:t> , </a:t>
            </a:r>
            <a:r>
              <a:rPr lang="en-US" b="1" dirty="0" smtClean="0">
                <a:solidFill>
                  <a:srgbClr val="FF0000"/>
                </a:solidFill>
              </a:rPr>
              <a:t>float r=0.5</a:t>
            </a:r>
            <a:r>
              <a:rPr lang="en-US" dirty="0" smtClean="0"/>
              <a:t>);</a:t>
            </a:r>
          </a:p>
          <a:p>
            <a:pPr indent="176213">
              <a:lnSpc>
                <a:spcPct val="170000"/>
              </a:lnSpc>
              <a:buNone/>
            </a:pPr>
            <a:r>
              <a:rPr lang="en-US" dirty="0" err="1" smtClean="0"/>
              <a:t>int</a:t>
            </a:r>
            <a:r>
              <a:rPr lang="en-US" dirty="0" smtClean="0"/>
              <a:t> main(void)</a:t>
            </a:r>
          </a:p>
          <a:p>
            <a:pPr indent="176213">
              <a:lnSpc>
                <a:spcPct val="170000"/>
              </a:lnSpc>
              <a:buNone/>
            </a:pPr>
            <a:r>
              <a:rPr lang="en-US" dirty="0" smtClean="0"/>
              <a:t>{   amount(100,2,</a:t>
            </a:r>
            <a:r>
              <a:rPr lang="en-US" b="1" dirty="0" smtClean="0">
                <a:solidFill>
                  <a:srgbClr val="0000FF"/>
                </a:solidFill>
              </a:rPr>
              <a:t>0.8</a:t>
            </a:r>
            <a:r>
              <a:rPr lang="en-US" dirty="0" smtClean="0"/>
              <a:t>);             </a:t>
            </a:r>
          </a:p>
          <a:p>
            <a:pPr indent="176213">
              <a:lnSpc>
                <a:spcPct val="120000"/>
              </a:lnSpc>
              <a:buNone/>
            </a:pPr>
            <a:r>
              <a:rPr lang="en-US" dirty="0" smtClean="0"/>
              <a:t> </a:t>
            </a:r>
            <a:r>
              <a:rPr lang="en-US" dirty="0" err="1" smtClean="0"/>
              <a:t>getch</a:t>
            </a:r>
            <a:r>
              <a:rPr lang="en-US" dirty="0" smtClean="0"/>
              <a:t>( );</a:t>
            </a:r>
          </a:p>
          <a:p>
            <a:pPr indent="176213">
              <a:lnSpc>
                <a:spcPct val="120000"/>
              </a:lnSpc>
              <a:buNone/>
            </a:pPr>
            <a:r>
              <a:rPr lang="en-US" dirty="0" smtClean="0"/>
              <a:t> return 0;</a:t>
            </a:r>
          </a:p>
          <a:p>
            <a:pPr indent="176213">
              <a:lnSpc>
                <a:spcPct val="170000"/>
              </a:lnSpc>
              <a:buNone/>
            </a:pPr>
            <a:r>
              <a:rPr lang="en-US" dirty="0" smtClean="0"/>
              <a:t> }</a:t>
            </a:r>
          </a:p>
          <a:p>
            <a:pPr indent="176213">
              <a:lnSpc>
                <a:spcPct val="170000"/>
              </a:lnSpc>
              <a:buNone/>
            </a:pPr>
            <a:r>
              <a:rPr lang="en-US" dirty="0" smtClean="0"/>
              <a:t> float </a:t>
            </a:r>
            <a:r>
              <a:rPr lang="en-US" i="1" dirty="0" smtClean="0"/>
              <a:t>amount</a:t>
            </a:r>
            <a:r>
              <a:rPr lang="en-US" dirty="0" smtClean="0"/>
              <a:t>( </a:t>
            </a:r>
            <a:r>
              <a:rPr lang="en-US" dirty="0" err="1" smtClean="0"/>
              <a:t>int</a:t>
            </a:r>
            <a:r>
              <a:rPr lang="en-US" dirty="0" smtClean="0"/>
              <a:t> p, </a:t>
            </a:r>
            <a:r>
              <a:rPr lang="en-US" dirty="0" err="1" smtClean="0"/>
              <a:t>int</a:t>
            </a:r>
            <a:r>
              <a:rPr lang="en-US" dirty="0" smtClean="0"/>
              <a:t> n, float r)</a:t>
            </a:r>
          </a:p>
          <a:p>
            <a:pPr indent="176213">
              <a:lnSpc>
                <a:spcPct val="120000"/>
              </a:lnSpc>
              <a:buNone/>
            </a:pPr>
            <a:r>
              <a:rPr lang="en-US" dirty="0" smtClean="0"/>
              <a:t> {    float amount;</a:t>
            </a:r>
          </a:p>
          <a:p>
            <a:pPr indent="176213">
              <a:lnSpc>
                <a:spcPct val="120000"/>
              </a:lnSpc>
              <a:buNone/>
            </a:pPr>
            <a:r>
              <a:rPr lang="en-US" dirty="0" smtClean="0"/>
              <a:t>       amount = p*n*r;    </a:t>
            </a:r>
            <a:r>
              <a:rPr lang="en-US" sz="2000" dirty="0" smtClean="0"/>
              <a:t>// p =100,n=2</a:t>
            </a:r>
            <a:endParaRPr lang="en-US" dirty="0" smtClean="0"/>
          </a:p>
          <a:p>
            <a:pPr indent="176213">
              <a:lnSpc>
                <a:spcPct val="120000"/>
              </a:lnSpc>
              <a:spcBef>
                <a:spcPts val="0"/>
              </a:spcBef>
              <a:buNone/>
            </a:pPr>
            <a:r>
              <a:rPr lang="en-US" dirty="0" smtClean="0"/>
              <a:t>       </a:t>
            </a:r>
            <a:r>
              <a:rPr lang="en-US" dirty="0" err="1" smtClean="0"/>
              <a:t>cout</a:t>
            </a:r>
            <a:r>
              <a:rPr lang="en-US" dirty="0" smtClean="0"/>
              <a:t>&lt;&lt;"total amt="&lt;&lt; amount;</a:t>
            </a:r>
          </a:p>
          <a:p>
            <a:pPr indent="176213">
              <a:lnSpc>
                <a:spcPct val="120000"/>
              </a:lnSpc>
              <a:buNone/>
            </a:pPr>
            <a:r>
              <a:rPr lang="en-US" dirty="0" smtClean="0"/>
              <a:t> }</a:t>
            </a:r>
          </a:p>
          <a:p>
            <a:endParaRPr lang="en-US" dirty="0"/>
          </a:p>
        </p:txBody>
      </p:sp>
      <p:sp>
        <p:nvSpPr>
          <p:cNvPr id="7" name="Footer Placeholder 6"/>
          <p:cNvSpPr>
            <a:spLocks noGrp="1"/>
          </p:cNvSpPr>
          <p:nvPr>
            <p:ph type="ftr" sz="quarter" idx="11"/>
          </p:nvPr>
        </p:nvSpPr>
        <p:spPr/>
        <p:txBody>
          <a:bodyPr/>
          <a:lstStyle/>
          <a:p>
            <a:r>
              <a:rPr lang="en-US" smtClean="0"/>
              <a:t>Slides by Mrs. Pai for Sem 6 (2016-2017)</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Assignment…find the errors..True/F</a:t>
            </a:r>
            <a:endParaRPr lang="en-US" dirty="0"/>
          </a:p>
        </p:txBody>
      </p:sp>
      <p:sp>
        <p:nvSpPr>
          <p:cNvPr id="3" name="Content Placeholder 2"/>
          <p:cNvSpPr>
            <a:spLocks noGrp="1"/>
          </p:cNvSpPr>
          <p:nvPr>
            <p:ph idx="1"/>
          </p:nvPr>
        </p:nvSpPr>
        <p:spPr>
          <a:xfrm>
            <a:off x="457200" y="762000"/>
            <a:ext cx="8229600" cy="5562600"/>
          </a:xfrm>
        </p:spPr>
        <p:txBody>
          <a:bodyPr>
            <a:normAutofit lnSpcReduction="10000"/>
          </a:bodyPr>
          <a:lstStyle/>
          <a:p>
            <a:pPr marL="514350" indent="-514350">
              <a:buAutoNum type="arabicPeriod"/>
            </a:pPr>
            <a:r>
              <a:rPr lang="en-US" sz="2000" dirty="0" smtClean="0">
                <a:solidFill>
                  <a:srgbClr val="FF0000"/>
                </a:solidFill>
              </a:rPr>
              <a:t>void Sum(</a:t>
            </a:r>
            <a:r>
              <a:rPr lang="en-US" sz="2000" dirty="0" err="1" smtClean="0">
                <a:solidFill>
                  <a:srgbClr val="FF0000"/>
                </a:solidFill>
              </a:rPr>
              <a:t>int</a:t>
            </a:r>
            <a:r>
              <a:rPr lang="en-US" sz="2000" dirty="0" smtClean="0">
                <a:solidFill>
                  <a:srgbClr val="FF0000"/>
                </a:solidFill>
              </a:rPr>
              <a:t> n1, n2, n3)</a:t>
            </a:r>
          </a:p>
          <a:p>
            <a:pPr marL="514350" indent="-514350">
              <a:buNone/>
            </a:pPr>
            <a:r>
              <a:rPr lang="en-US" sz="2000" dirty="0" smtClean="0">
                <a:solidFill>
                  <a:srgbClr val="FF0000"/>
                </a:solidFill>
              </a:rPr>
              <a:t>           {return n1+n2+n3; }</a:t>
            </a:r>
          </a:p>
          <a:p>
            <a:pPr marL="514350" indent="-514350">
              <a:buNone/>
            </a:pPr>
            <a:r>
              <a:rPr lang="en-US" sz="2000" dirty="0" smtClean="0"/>
              <a:t>2.  </a:t>
            </a:r>
            <a:r>
              <a:rPr lang="en-US" sz="2000" dirty="0" smtClean="0">
                <a:solidFill>
                  <a:srgbClr val="0000FF"/>
                </a:solidFill>
              </a:rPr>
              <a:t>float average (</a:t>
            </a:r>
            <a:r>
              <a:rPr lang="en-US" sz="2000" dirty="0" err="1" smtClean="0">
                <a:solidFill>
                  <a:srgbClr val="0000FF"/>
                </a:solidFill>
              </a:rPr>
              <a:t>int</a:t>
            </a:r>
            <a:r>
              <a:rPr lang="en-US" sz="2000" dirty="0" smtClean="0">
                <a:solidFill>
                  <a:srgbClr val="0000FF"/>
                </a:solidFill>
              </a:rPr>
              <a:t> x, </a:t>
            </a:r>
            <a:r>
              <a:rPr lang="en-US" sz="2000" dirty="0" err="1" smtClean="0">
                <a:solidFill>
                  <a:srgbClr val="0000FF"/>
                </a:solidFill>
              </a:rPr>
              <a:t>int</a:t>
            </a:r>
            <a:r>
              <a:rPr lang="en-US" sz="2000" dirty="0" smtClean="0">
                <a:solidFill>
                  <a:srgbClr val="0000FF"/>
                </a:solidFill>
              </a:rPr>
              <a:t> y, </a:t>
            </a:r>
            <a:r>
              <a:rPr lang="en-US" sz="2000" dirty="0" err="1" smtClean="0">
                <a:solidFill>
                  <a:srgbClr val="0000FF"/>
                </a:solidFill>
              </a:rPr>
              <a:t>int</a:t>
            </a:r>
            <a:r>
              <a:rPr lang="en-US" sz="2000" dirty="0" smtClean="0">
                <a:solidFill>
                  <a:srgbClr val="0000FF"/>
                </a:solidFill>
              </a:rPr>
              <a:t> z)</a:t>
            </a:r>
          </a:p>
          <a:p>
            <a:pPr marL="514350" indent="-514350">
              <a:buNone/>
            </a:pPr>
            <a:r>
              <a:rPr lang="en-US" sz="2000" dirty="0" smtClean="0">
                <a:solidFill>
                  <a:srgbClr val="0000FF"/>
                </a:solidFill>
              </a:rPr>
              <a:t>       {   float average;</a:t>
            </a:r>
          </a:p>
          <a:p>
            <a:pPr marL="514350" indent="-514350">
              <a:buNone/>
            </a:pPr>
            <a:r>
              <a:rPr lang="en-US" sz="2000" dirty="0" smtClean="0">
                <a:solidFill>
                  <a:srgbClr val="0000FF"/>
                </a:solidFill>
              </a:rPr>
              <a:t>                average= x + y + z /3; }</a:t>
            </a:r>
          </a:p>
          <a:p>
            <a:pPr marL="514350" indent="-514350">
              <a:buNone/>
            </a:pPr>
            <a:r>
              <a:rPr lang="en-US" sz="2000" dirty="0" smtClean="0"/>
              <a:t>3. </a:t>
            </a:r>
            <a:r>
              <a:rPr lang="en-US" sz="2000" dirty="0" smtClean="0">
                <a:solidFill>
                  <a:srgbClr val="FF0000"/>
                </a:solidFill>
              </a:rPr>
              <a:t>void </a:t>
            </a:r>
            <a:r>
              <a:rPr lang="en-US" sz="2000" dirty="0" err="1" smtClean="0">
                <a:solidFill>
                  <a:srgbClr val="FF0000"/>
                </a:solidFill>
              </a:rPr>
              <a:t>area_rect</a:t>
            </a:r>
            <a:r>
              <a:rPr lang="en-US" sz="2000" dirty="0" smtClean="0">
                <a:solidFill>
                  <a:srgbClr val="FF0000"/>
                </a:solidFill>
              </a:rPr>
              <a:t> ( </a:t>
            </a:r>
            <a:r>
              <a:rPr lang="en-US" sz="2000" dirty="0" err="1" smtClean="0">
                <a:solidFill>
                  <a:srgbClr val="FF0000"/>
                </a:solidFill>
              </a:rPr>
              <a:t>int</a:t>
            </a:r>
            <a:r>
              <a:rPr lang="en-US" sz="2000" dirty="0" smtClean="0">
                <a:solidFill>
                  <a:srgbClr val="FF0000"/>
                </a:solidFill>
              </a:rPr>
              <a:t> length=4, </a:t>
            </a:r>
            <a:r>
              <a:rPr lang="en-US" sz="2000" dirty="0" err="1" smtClean="0">
                <a:solidFill>
                  <a:srgbClr val="FF0000"/>
                </a:solidFill>
              </a:rPr>
              <a:t>int</a:t>
            </a:r>
            <a:r>
              <a:rPr lang="en-US" sz="2000" dirty="0" smtClean="0">
                <a:solidFill>
                  <a:srgbClr val="FF0000"/>
                </a:solidFill>
              </a:rPr>
              <a:t> breadth)</a:t>
            </a:r>
          </a:p>
          <a:p>
            <a:pPr marL="514350" indent="-514350">
              <a:buNone/>
            </a:pPr>
            <a:r>
              <a:rPr lang="en-US" sz="2000" dirty="0" smtClean="0">
                <a:solidFill>
                  <a:srgbClr val="FF0000"/>
                </a:solidFill>
              </a:rPr>
              <a:t>           { return length* breadth;}</a:t>
            </a:r>
          </a:p>
          <a:p>
            <a:pPr marL="514350" indent="-514350">
              <a:buNone/>
            </a:pPr>
            <a:r>
              <a:rPr lang="en-US" sz="2000" dirty="0" smtClean="0"/>
              <a:t>4. </a:t>
            </a:r>
            <a:r>
              <a:rPr lang="en-US" sz="2000" dirty="0" smtClean="0">
                <a:solidFill>
                  <a:srgbClr val="0000FF"/>
                </a:solidFill>
              </a:rPr>
              <a:t>void </a:t>
            </a:r>
            <a:r>
              <a:rPr lang="en-US" sz="2000" dirty="0" err="1" smtClean="0">
                <a:solidFill>
                  <a:srgbClr val="0000FF"/>
                </a:solidFill>
              </a:rPr>
              <a:t>getValue</a:t>
            </a:r>
            <a:r>
              <a:rPr lang="en-US" sz="2000" dirty="0" smtClean="0">
                <a:solidFill>
                  <a:srgbClr val="0000FF"/>
                </a:solidFill>
              </a:rPr>
              <a:t>( </a:t>
            </a:r>
            <a:r>
              <a:rPr lang="en-US" sz="2000" dirty="0" err="1" smtClean="0">
                <a:solidFill>
                  <a:srgbClr val="0000FF"/>
                </a:solidFill>
              </a:rPr>
              <a:t>int</a:t>
            </a:r>
            <a:r>
              <a:rPr lang="en-US" sz="2000" dirty="0" smtClean="0">
                <a:solidFill>
                  <a:srgbClr val="0000FF"/>
                </a:solidFill>
              </a:rPr>
              <a:t> read&amp;)</a:t>
            </a:r>
          </a:p>
          <a:p>
            <a:pPr marL="514350" indent="-514350">
              <a:buNone/>
            </a:pPr>
            <a:r>
              <a:rPr lang="en-US" sz="2000" dirty="0" smtClean="0">
                <a:solidFill>
                  <a:srgbClr val="0000FF"/>
                </a:solidFill>
              </a:rPr>
              <a:t>       { </a:t>
            </a:r>
            <a:r>
              <a:rPr lang="en-US" sz="2000" dirty="0" err="1" smtClean="0">
                <a:solidFill>
                  <a:srgbClr val="0000FF"/>
                </a:solidFill>
              </a:rPr>
              <a:t>cout</a:t>
            </a:r>
            <a:r>
              <a:rPr lang="en-US" sz="2000" dirty="0" smtClean="0">
                <a:solidFill>
                  <a:srgbClr val="0000FF"/>
                </a:solidFill>
              </a:rPr>
              <a:t>&lt;&lt;“Enter a number”&lt;&lt; </a:t>
            </a:r>
            <a:r>
              <a:rPr lang="en-US" sz="2000" dirty="0" err="1" smtClean="0">
                <a:solidFill>
                  <a:srgbClr val="0000FF"/>
                </a:solidFill>
              </a:rPr>
              <a:t>endl</a:t>
            </a:r>
            <a:r>
              <a:rPr lang="en-US" sz="2000" dirty="0" smtClean="0">
                <a:solidFill>
                  <a:srgbClr val="0000FF"/>
                </a:solidFill>
              </a:rPr>
              <a:t>;</a:t>
            </a:r>
          </a:p>
          <a:p>
            <a:pPr marL="514350" indent="-514350">
              <a:buNone/>
            </a:pPr>
            <a:r>
              <a:rPr lang="en-US" sz="2000" dirty="0" smtClean="0">
                <a:solidFill>
                  <a:srgbClr val="0000FF"/>
                </a:solidFill>
              </a:rPr>
              <a:t>           </a:t>
            </a:r>
            <a:r>
              <a:rPr lang="en-US" sz="2000" dirty="0" err="1" smtClean="0">
                <a:solidFill>
                  <a:srgbClr val="0000FF"/>
                </a:solidFill>
              </a:rPr>
              <a:t>cin</a:t>
            </a:r>
            <a:r>
              <a:rPr lang="en-US" sz="2000" dirty="0" smtClean="0">
                <a:solidFill>
                  <a:srgbClr val="0000FF"/>
                </a:solidFill>
              </a:rPr>
              <a:t>&gt;&gt;read&amp;;     }</a:t>
            </a:r>
          </a:p>
          <a:p>
            <a:pPr marL="514350" indent="-514350">
              <a:buNone/>
            </a:pPr>
            <a:r>
              <a:rPr lang="en-US" sz="2400" dirty="0" smtClean="0"/>
              <a:t>5. </a:t>
            </a:r>
            <a:r>
              <a:rPr lang="en-US" sz="2000" dirty="0" smtClean="0">
                <a:solidFill>
                  <a:srgbClr val="FF0000"/>
                </a:solidFill>
              </a:rPr>
              <a:t>Function should be given the name that reflects the purpose.(T/F)</a:t>
            </a:r>
          </a:p>
          <a:p>
            <a:pPr marL="514350" indent="-514350">
              <a:buNone/>
            </a:pPr>
            <a:r>
              <a:rPr lang="en-US" sz="2000" dirty="0" smtClean="0">
                <a:solidFill>
                  <a:srgbClr val="0000FF"/>
                </a:solidFill>
              </a:rPr>
              <a:t>6.</a:t>
            </a:r>
            <a:r>
              <a:rPr lang="en-US" sz="2000" dirty="0" smtClean="0">
                <a:solidFill>
                  <a:srgbClr val="FF0000"/>
                </a:solidFill>
              </a:rPr>
              <a:t> </a:t>
            </a:r>
            <a:r>
              <a:rPr lang="en-US" sz="2000" dirty="0" smtClean="0">
                <a:solidFill>
                  <a:srgbClr val="0000FF"/>
                </a:solidFill>
              </a:rPr>
              <a:t>Function prototypes end with semicolon . ( T/ F)</a:t>
            </a:r>
          </a:p>
          <a:p>
            <a:pPr marL="514350" indent="-514350">
              <a:buNone/>
            </a:pPr>
            <a:r>
              <a:rPr lang="en-US" sz="2000" dirty="0" smtClean="0">
                <a:solidFill>
                  <a:srgbClr val="FF3399"/>
                </a:solidFill>
              </a:rPr>
              <a:t>7.When only a copy of an argument is passed to a function, it is said to be passed by ___________.</a:t>
            </a:r>
          </a:p>
          <a:p>
            <a:pPr marL="514350" indent="-514350">
              <a:buNone/>
            </a:pPr>
            <a:r>
              <a:rPr lang="en-US" sz="2000" dirty="0" smtClean="0">
                <a:solidFill>
                  <a:srgbClr val="FF3399"/>
                </a:solidFill>
              </a:rPr>
              <a:t>8. </a:t>
            </a:r>
            <a:r>
              <a:rPr lang="en-US" sz="2000" dirty="0" smtClean="0">
                <a:solidFill>
                  <a:srgbClr val="0000FF"/>
                </a:solidFill>
              </a:rPr>
              <a:t>The __________ statement causes a function to end.</a:t>
            </a:r>
          </a:p>
          <a:p>
            <a:pPr marL="514350" indent="-514350">
              <a:buNone/>
            </a:pPr>
            <a:r>
              <a:rPr lang="en-US" sz="2400" dirty="0" smtClean="0"/>
              <a:t>                                                                              </a:t>
            </a:r>
            <a:r>
              <a:rPr lang="en-US" sz="1800" dirty="0" smtClean="0"/>
              <a:t>:answer in next slide</a:t>
            </a:r>
            <a:endParaRPr lang="en-US" sz="2400" dirty="0"/>
          </a:p>
        </p:txBody>
      </p:sp>
      <p:sp>
        <p:nvSpPr>
          <p:cNvPr id="4" name="Footer Placeholder 3"/>
          <p:cNvSpPr>
            <a:spLocks noGrp="1"/>
          </p:cNvSpPr>
          <p:nvPr>
            <p:ph type="ftr" sz="quarter" idx="11"/>
          </p:nvPr>
        </p:nvSpPr>
        <p:spPr/>
        <p:txBody>
          <a:bodyPr/>
          <a:lstStyle/>
          <a:p>
            <a:r>
              <a:rPr lang="en-US" smtClean="0"/>
              <a:t>Slides by Mrs. Pai for Sem 6 (2016-2017)</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3652792</TotalTime>
  <Words>8176</Words>
  <Application>Microsoft Office PowerPoint</Application>
  <PresentationFormat>On-screen Show (4:3)</PresentationFormat>
  <Paragraphs>1421</Paragraphs>
  <Slides>105</Slides>
  <Notes>1</Notes>
  <HiddenSlides>0</HiddenSlides>
  <MMClips>0</MMClips>
  <ScaleCrop>false</ScaleCrop>
  <HeadingPairs>
    <vt:vector size="4" baseType="variant">
      <vt:variant>
        <vt:lpstr>Theme</vt:lpstr>
      </vt:variant>
      <vt:variant>
        <vt:i4>1</vt:i4>
      </vt:variant>
      <vt:variant>
        <vt:lpstr>Slide Titles</vt:lpstr>
      </vt:variant>
      <vt:variant>
        <vt:i4>105</vt:i4>
      </vt:variant>
    </vt:vector>
  </HeadingPairs>
  <TitlesOfParts>
    <vt:vector size="106" baseType="lpstr">
      <vt:lpstr>Office Theme</vt:lpstr>
      <vt:lpstr>   Programming with C++  A presentation by Pratibha Pai  Department of PHYSICS SIES College, Sion(west)   </vt:lpstr>
      <vt:lpstr>       Reference books  1. E.Balaguruswamy 2. Tony Gaddis 3. D. Ravichandran 4. Yashwant Kanitkar</vt:lpstr>
      <vt:lpstr>INTRODUCTION</vt:lpstr>
      <vt:lpstr> What is C++?      </vt:lpstr>
      <vt:lpstr>Data types</vt:lpstr>
      <vt:lpstr>Special Names </vt:lpstr>
      <vt:lpstr>C++ program :1</vt:lpstr>
      <vt:lpstr>C++ program :2</vt:lpstr>
      <vt:lpstr>C++ program :3</vt:lpstr>
      <vt:lpstr>Summary: Comments</vt:lpstr>
      <vt:lpstr>Comments…..</vt:lpstr>
      <vt:lpstr>#include &lt;iostream.h&gt;</vt:lpstr>
      <vt:lpstr>void main()</vt:lpstr>
      <vt:lpstr>cout &lt;&lt; “All is well.” ;</vt:lpstr>
      <vt:lpstr>cin&gt;&gt;n1&gt;&gt;n2; </vt:lpstr>
      <vt:lpstr>Complete C++ program </vt:lpstr>
      <vt:lpstr>Note</vt:lpstr>
      <vt:lpstr>7 phases from Source code…    Object code….. Executable code</vt:lpstr>
      <vt:lpstr>   The smallest individual units in a program are known as tokens.  They are </vt:lpstr>
      <vt:lpstr>KEY WORDS: written in lower case </vt:lpstr>
      <vt:lpstr>Identifiers : Rules</vt:lpstr>
      <vt:lpstr>Identifiers : valid/ invalid</vt:lpstr>
      <vt:lpstr>Operators : categories</vt:lpstr>
      <vt:lpstr>operators :operate on one or more operands</vt:lpstr>
      <vt:lpstr>Binary Arithmetic </vt:lpstr>
      <vt:lpstr>Binary Arithmetic </vt:lpstr>
      <vt:lpstr>Binary Arithmetic </vt:lpstr>
      <vt:lpstr>Binary Arithmetic </vt:lpstr>
      <vt:lpstr>Examples : unary, binary, ternary</vt:lpstr>
      <vt:lpstr>Examples</vt:lpstr>
      <vt:lpstr>Logical operators :&amp;&amp;, ||, !</vt:lpstr>
      <vt:lpstr>Operator --hierarchy</vt:lpstr>
      <vt:lpstr>Operators ---continued</vt:lpstr>
      <vt:lpstr>Assignment 1</vt:lpstr>
      <vt:lpstr>Assignment 2</vt:lpstr>
      <vt:lpstr>Bitwise operators</vt:lpstr>
      <vt:lpstr>Escape sequence </vt:lpstr>
      <vt:lpstr>Escape sequence: examples</vt:lpstr>
      <vt:lpstr>Expressions</vt:lpstr>
      <vt:lpstr>Expressions: Constant and algebraic </vt:lpstr>
      <vt:lpstr>No exponentiation operator</vt:lpstr>
      <vt:lpstr>  Assignment statement(operator) </vt:lpstr>
      <vt:lpstr>Compound assignment operators</vt:lpstr>
      <vt:lpstr>Other operators</vt:lpstr>
      <vt:lpstr>Type cast opeartor</vt:lpstr>
      <vt:lpstr>           #define pi 3.14     OR const float pi=3.14</vt:lpstr>
      <vt:lpstr>What is the program for?</vt:lpstr>
      <vt:lpstr>Control – flow statements and their need</vt:lpstr>
      <vt:lpstr>Slide 49</vt:lpstr>
      <vt:lpstr>Control statements &amp; Loops</vt:lpstr>
      <vt:lpstr>1. The if statement </vt:lpstr>
      <vt:lpstr>Program with  if</vt:lpstr>
      <vt:lpstr>Execution of a C++ Program</vt:lpstr>
      <vt:lpstr>Formatting output … this is an art ---- using----</vt:lpstr>
      <vt:lpstr>Understanding </vt:lpstr>
      <vt:lpstr>2. The if – else statement</vt:lpstr>
      <vt:lpstr>Program 1 with  if -else</vt:lpstr>
      <vt:lpstr>Program 2 with  if -else</vt:lpstr>
      <vt:lpstr>3. The if – else if statement</vt:lpstr>
      <vt:lpstr>4. The  for loop</vt:lpstr>
      <vt:lpstr>Program1 with  for</vt:lpstr>
      <vt:lpstr>Program2 with  for</vt:lpstr>
      <vt:lpstr>5. The while loop </vt:lpstr>
      <vt:lpstr>Program with  while</vt:lpstr>
      <vt:lpstr>6. The do –while loop</vt:lpstr>
      <vt:lpstr>Program with  do -while</vt:lpstr>
      <vt:lpstr>7. The switch-case statement</vt:lpstr>
      <vt:lpstr>8. break</vt:lpstr>
      <vt:lpstr>Enumerated data type- keyword enum</vt:lpstr>
      <vt:lpstr>More on enum</vt:lpstr>
      <vt:lpstr>Programs </vt:lpstr>
      <vt:lpstr>Introduction to functions</vt:lpstr>
      <vt:lpstr>What are the advantages of subprograms ?</vt:lpstr>
      <vt:lpstr>Functions</vt:lpstr>
      <vt:lpstr>Parts of functions</vt:lpstr>
      <vt:lpstr>Parts contd….</vt:lpstr>
      <vt:lpstr>A function is executed when it is called.   Calling a function</vt:lpstr>
      <vt:lpstr>Function header, function call &amp; function prototype</vt:lpstr>
      <vt:lpstr> A complete program(type 1)</vt:lpstr>
      <vt:lpstr> A function within another function   </vt:lpstr>
      <vt:lpstr>Call, definition, prototype</vt:lpstr>
      <vt:lpstr>Prototypes: The prototype describes the function interface to the compiler by giving the number and type of arguments and the type of return values.  Format: type  function-name (argument-list); </vt:lpstr>
      <vt:lpstr>Program using function prototype</vt:lpstr>
      <vt:lpstr>A complete program(type 2)</vt:lpstr>
      <vt:lpstr>  A complete program(type 3)  Returning a value from a function   </vt:lpstr>
      <vt:lpstr>Assignment</vt:lpstr>
      <vt:lpstr>function with multiple parameters.</vt:lpstr>
      <vt:lpstr>Program to draw a rectangle</vt:lpstr>
      <vt:lpstr>Function overloading </vt:lpstr>
      <vt:lpstr>‘return’ statement    Syntax :  return;</vt:lpstr>
      <vt:lpstr>More…..</vt:lpstr>
      <vt:lpstr>Call by reference and Return by reference </vt:lpstr>
      <vt:lpstr>A program</vt:lpstr>
      <vt:lpstr>Passing a value or values</vt:lpstr>
      <vt:lpstr>    Returning a value from a function, another e.g   </vt:lpstr>
      <vt:lpstr> Default arguments </vt:lpstr>
      <vt:lpstr>Examples </vt:lpstr>
      <vt:lpstr>Some More programming…..</vt:lpstr>
      <vt:lpstr>Assignment…find the errors..True/F</vt:lpstr>
      <vt:lpstr> answers </vt:lpstr>
      <vt:lpstr>Slide 101</vt:lpstr>
      <vt:lpstr>    Procedure Oriented Programming (POP)</vt:lpstr>
      <vt:lpstr>Object oriented Programming(OOP) </vt:lpstr>
      <vt:lpstr>Basic concepts of object oriented programming</vt:lpstr>
      <vt:lpstr>Referring, writing, checking, discussing &amp; achieving perfection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with C++  A presentation by Pratibha Pai  Department of PHYSICS</dc:title>
  <dc:creator>ugc1</dc:creator>
  <cp:lastModifiedBy>nityanand</cp:lastModifiedBy>
  <cp:revision>1080</cp:revision>
  <dcterms:created xsi:type="dcterms:W3CDTF">2006-08-16T00:00:00Z</dcterms:created>
  <dcterms:modified xsi:type="dcterms:W3CDTF">2016-11-26T00:54:50Z</dcterms:modified>
</cp:coreProperties>
</file>